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92" r:id="rId5"/>
    <p:sldId id="360" r:id="rId6"/>
    <p:sldId id="296" r:id="rId7"/>
    <p:sldId id="298" r:id="rId8"/>
    <p:sldId id="302" r:id="rId9"/>
    <p:sldId id="301" r:id="rId10"/>
    <p:sldId id="300" r:id="rId11"/>
    <p:sldId id="299" r:id="rId12"/>
    <p:sldId id="306" r:id="rId13"/>
    <p:sldId id="307" r:id="rId14"/>
    <p:sldId id="308" r:id="rId15"/>
    <p:sldId id="354" r:id="rId16"/>
    <p:sldId id="355" r:id="rId17"/>
    <p:sldId id="309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52" r:id="rId41"/>
    <p:sldId id="351" r:id="rId42"/>
    <p:sldId id="325" r:id="rId43"/>
    <p:sldId id="326" r:id="rId44"/>
    <p:sldId id="353" r:id="rId45"/>
    <p:sldId id="288" r:id="rId46"/>
    <p:sldId id="359" r:id="rId47"/>
    <p:sldId id="289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634"/>
  </p:normalViewPr>
  <p:slideViewPr>
    <p:cSldViewPr snapToGrid="0" showGuides="1">
      <p:cViewPr varScale="1">
        <p:scale>
          <a:sx n="49" d="100"/>
          <a:sy n="49" d="100"/>
        </p:scale>
        <p:origin x="1529" y="41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Association of Strata Managers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3F25-7CC3-4655-9EDA-EEE4C3A62912}" type="datetime1">
              <a:rPr lang="en-SG" smtClean="0"/>
              <a:t>5/3/2023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SG" altLang="zh-CN"/>
              <a:t>Association of Strata Managers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B65BA-EC04-4085-86D7-27BD8BC7054B}" type="datetime1">
              <a:rPr lang="en-SG" altLang="zh-CN" smtClean="0"/>
              <a:t>5/3/2023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G" altLang="zh-CN"/>
              <a:t>CPD Title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>
            <a:cxnSpLocks/>
          </p:cNvCxnSpPr>
          <p:nvPr userDrawn="1"/>
        </p:nvCxnSpPr>
        <p:spPr>
          <a:xfrm>
            <a:off x="1509005" y="4172084"/>
            <a:ext cx="0" cy="1323841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 dirty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/>
              <a:t>CPD Title</a:t>
            </a:r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49" y="365001"/>
            <a:ext cx="10515502" cy="993040"/>
          </a:xfrm>
        </p:spPr>
        <p:txBody>
          <a:bodyPr>
            <a:normAutofit/>
          </a:bodyPr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49" y="1436769"/>
            <a:ext cx="10515502" cy="4740343"/>
          </a:xfrm>
        </p:spPr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D40-EDAE-4256-A548-113D8976502D}" type="datetime1">
              <a:rPr lang="en-SG" smtClean="0"/>
              <a:t>5/3/2023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CAD1-65A5-443A-A780-56AA611BEB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891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/>
              <a:t>CPD Title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CPD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9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hienming.lim@gmail.com" TargetMode="Externa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hyperlink" Target="http://www.asm.org.sg/" TargetMode="Externa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1F1F1F"/>
                </a:solidFill>
                <a:effectLst/>
                <a:latin typeface="Google Sans"/>
              </a:rPr>
              <a:t>Maintenance of Fire protection system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601365" y="4172084"/>
            <a:ext cx="2200613" cy="1266190"/>
          </a:xfrm>
        </p:spPr>
        <p:txBody>
          <a:bodyPr/>
          <a:lstStyle/>
          <a:p>
            <a:r>
              <a:rPr lang="en-US" dirty="0"/>
              <a:t>Lim Shien Ming </a:t>
            </a:r>
          </a:p>
          <a:p>
            <a:r>
              <a:rPr lang="en-US" dirty="0"/>
              <a:t>7 Mar 2023</a:t>
            </a:r>
          </a:p>
          <a:p>
            <a:r>
              <a:rPr lang="en-US" dirty="0"/>
              <a:t>2 CPD Points</a:t>
            </a: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01A79B69-242C-3AEB-4A42-7A606A54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7505" y="838985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E5D4DE6D-89C8-6FFF-287D-3F3BAD416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4436" y="3694919"/>
            <a:ext cx="1637958" cy="18738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196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87C81-2157-CBE4-9FF9-CE58152F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77"/>
          <a:stretch/>
        </p:blipFill>
        <p:spPr>
          <a:xfrm>
            <a:off x="1601365" y="557566"/>
            <a:ext cx="2649815" cy="1301643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2536819-E337-A4A0-8CF2-DDB3C796BE9F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/>
          <a:srcRect l="20984" r="20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3C8D1A-BC84-474E-0893-2D969FE1A2E1}"/>
              </a:ext>
            </a:extLst>
          </p:cNvPr>
          <p:cNvSpPr txBox="1">
            <a:spLocks/>
          </p:cNvSpPr>
          <p:nvPr/>
        </p:nvSpPr>
        <p:spPr>
          <a:xfrm>
            <a:off x="2335214" y="769775"/>
            <a:ext cx="9377816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645: 2019 (Installation and servicing of electrical fire alarm system) </a:t>
            </a:r>
          </a:p>
          <a:p>
            <a:r>
              <a:rPr lang="en-SG"/>
              <a:t>Automatic fire detection and alarm system must be regularly inspected and tested to satisfactory standard in accordance with the requirements of SS 645</a:t>
            </a:r>
          </a:p>
          <a:p>
            <a:endParaRPr lang="en-SG"/>
          </a:p>
          <a:p>
            <a:r>
              <a:rPr lang="en-SG"/>
              <a:t>Testing and Maintenance of Fire Detection and Alarm System:</a:t>
            </a:r>
          </a:p>
          <a:p>
            <a:pPr lvl="1"/>
            <a:r>
              <a:rPr lang="en-SG"/>
              <a:t>Field testing of initiating devices</a:t>
            </a:r>
          </a:p>
          <a:p>
            <a:pPr lvl="2"/>
            <a:r>
              <a:rPr lang="en-SG"/>
              <a:t>Heat detectors</a:t>
            </a:r>
          </a:p>
          <a:p>
            <a:pPr lvl="2"/>
            <a:r>
              <a:rPr lang="en-SG"/>
              <a:t>Introduce heat using 100 Watt bulb or Hair dryer</a:t>
            </a:r>
          </a:p>
          <a:p>
            <a:pPr lvl="2"/>
            <a:r>
              <a:rPr lang="en-SG"/>
              <a:t>Ensure alarm initiated, signal displayed on the indicator panel</a:t>
            </a:r>
          </a:p>
          <a:p>
            <a:pPr lvl="2"/>
            <a:r>
              <a:rPr lang="en-SG"/>
              <a:t>SS 645 stipulates that the maintenance engineer should arrange to check the operation of at least 20% of the detectors in an installation each year</a:t>
            </a:r>
          </a:p>
          <a:p>
            <a:pPr lvl="2"/>
            <a:r>
              <a:rPr lang="en-SG"/>
              <a:t>The selection of detectors should be made in such a way that all detectors in an installation should have been checked once in any period of 5 years</a:t>
            </a:r>
          </a:p>
          <a:p>
            <a:pPr lvl="2"/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9964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6111AD-60F4-1E2A-F53C-DFE974F6C85D}"/>
              </a:ext>
            </a:extLst>
          </p:cNvPr>
          <p:cNvSpPr txBox="1">
            <a:spLocks/>
          </p:cNvSpPr>
          <p:nvPr/>
        </p:nvSpPr>
        <p:spPr>
          <a:xfrm>
            <a:off x="2596471" y="911289"/>
            <a:ext cx="9127444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645: 2019 (Installation and servicing of electrical fire alarm system) </a:t>
            </a:r>
          </a:p>
          <a:p>
            <a:r>
              <a:rPr lang="en-SG"/>
              <a:t>Automatic fire detection and alarm system must be regularly inspected and tested to satisfactory standard in accordance with the requirements of SS 645</a:t>
            </a:r>
          </a:p>
          <a:p>
            <a:endParaRPr lang="en-SG"/>
          </a:p>
          <a:p>
            <a:r>
              <a:rPr lang="en-SG"/>
              <a:t>Testing and Maintenance of Fire Detection and Alarm System:</a:t>
            </a:r>
          </a:p>
          <a:p>
            <a:pPr lvl="1"/>
            <a:r>
              <a:rPr lang="en-SG"/>
              <a:t>Testing of building services response to fire alarm</a:t>
            </a:r>
          </a:p>
          <a:p>
            <a:pPr lvl="2"/>
            <a:r>
              <a:rPr lang="en-SG"/>
              <a:t>Homing of all lifts</a:t>
            </a:r>
          </a:p>
          <a:p>
            <a:pPr lvl="2"/>
            <a:r>
              <a:rPr lang="en-SG"/>
              <a:t>Shut down of Air Handling Unit (AHU)</a:t>
            </a:r>
          </a:p>
          <a:p>
            <a:pPr lvl="2"/>
            <a:r>
              <a:rPr lang="en-SG"/>
              <a:t>Operation of smoke extraction fans (within 60 seconds)</a:t>
            </a:r>
          </a:p>
          <a:p>
            <a:pPr lvl="2"/>
            <a:r>
              <a:rPr lang="en-SG"/>
              <a:t>Operation of pressurisation fans</a:t>
            </a:r>
          </a:p>
          <a:p>
            <a:pPr lvl="2"/>
            <a:r>
              <a:rPr lang="en-SG"/>
              <a:t>Open position of sliding doors</a:t>
            </a:r>
          </a:p>
          <a:p>
            <a:pPr lvl="2"/>
            <a:r>
              <a:rPr lang="en-SG"/>
              <a:t>Releasing of magnetic door holders</a:t>
            </a:r>
          </a:p>
          <a:p>
            <a:pPr lvl="1"/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5261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EDBC9A-7D12-C67F-DBA5-7E7C3ECB5301}"/>
              </a:ext>
            </a:extLst>
          </p:cNvPr>
          <p:cNvSpPr txBox="1"/>
          <p:nvPr/>
        </p:nvSpPr>
        <p:spPr>
          <a:xfrm>
            <a:off x="2460008" y="666298"/>
            <a:ext cx="907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dirty="0">
                <a:solidFill>
                  <a:srgbClr val="0070C0"/>
                </a:solidFill>
              </a:rPr>
              <a:t>Testing and Maintenance  of EVC Systems</a:t>
            </a:r>
            <a:endParaRPr lang="en-SG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FC070-46DE-FF5C-8A97-BAD09E9959AB}"/>
              </a:ext>
            </a:extLst>
          </p:cNvPr>
          <p:cNvSpPr txBox="1">
            <a:spLocks/>
          </p:cNvSpPr>
          <p:nvPr/>
        </p:nvSpPr>
        <p:spPr>
          <a:xfrm>
            <a:off x="3225730" y="1688563"/>
            <a:ext cx="9234677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Weekly Test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/>
          </a:p>
          <a:p>
            <a:r>
              <a:rPr lang="en-SG"/>
              <a:t>Combined monthly test Fire Alarm &amp; EVC Systems under simulated fire emergency conditions</a:t>
            </a:r>
          </a:p>
          <a:p>
            <a:r>
              <a:rPr lang="en-SG"/>
              <a:t>Message transmitted over loudspeakers</a:t>
            </a:r>
          </a:p>
          <a:p>
            <a:r>
              <a:rPr lang="en-SG"/>
              <a:t>Message from handset from each floor to confirm loudspeakers operating</a:t>
            </a:r>
          </a:p>
          <a:p>
            <a:r>
              <a:rPr lang="en-SG"/>
              <a:t>Acknowledge from master handset</a:t>
            </a:r>
          </a:p>
          <a:p>
            <a:r>
              <a:rPr lang="en-SG"/>
              <a:t>Recorded in log book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0821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DA9DD5-D35B-25BC-8FC1-B0BBC46A77AE}"/>
              </a:ext>
            </a:extLst>
          </p:cNvPr>
          <p:cNvSpPr txBox="1">
            <a:spLocks/>
          </p:cNvSpPr>
          <p:nvPr/>
        </p:nvSpPr>
        <p:spPr>
          <a:xfrm>
            <a:off x="2761706" y="405672"/>
            <a:ext cx="9221029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sz="2400" dirty="0"/>
              <a:t>Monthly Test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SG" sz="2400" dirty="0"/>
          </a:p>
          <a:p>
            <a:r>
              <a:rPr lang="en-SG" sz="2400" dirty="0"/>
              <a:t>Check</a:t>
            </a:r>
          </a:p>
          <a:p>
            <a:pPr lvl="1"/>
            <a:r>
              <a:rPr lang="en-SG" sz="2400" dirty="0"/>
              <a:t>all visual &amp; audible indicating devices at FCC</a:t>
            </a:r>
          </a:p>
          <a:p>
            <a:pPr lvl="1"/>
            <a:r>
              <a:rPr lang="en-SG" sz="2400" dirty="0"/>
              <a:t>all controls, alarm signal silencing &amp; alarm</a:t>
            </a:r>
          </a:p>
          <a:p>
            <a:pPr lvl="1"/>
            <a:r>
              <a:rPr lang="en-SG" sz="2400" dirty="0"/>
              <a:t>signal transferring devices</a:t>
            </a:r>
          </a:p>
          <a:p>
            <a:pPr lvl="1"/>
            <a:r>
              <a:rPr lang="en-SG" sz="2400" dirty="0"/>
              <a:t>alarm sounding devices throughout building using control at FCC</a:t>
            </a:r>
          </a:p>
          <a:p>
            <a:pPr lvl="1"/>
            <a:r>
              <a:rPr lang="en-SG" sz="2400" dirty="0"/>
              <a:t>loudspeakers by actuating selectively &amp; collectively from FCC</a:t>
            </a:r>
          </a:p>
          <a:p>
            <a:pPr lvl="1"/>
            <a:r>
              <a:rPr lang="en-SG" sz="2400" dirty="0"/>
              <a:t>handsets by transmitting calls</a:t>
            </a:r>
          </a:p>
          <a:p>
            <a:pPr lvl="1"/>
            <a:r>
              <a:rPr lang="en-SG" sz="2400" dirty="0"/>
              <a:t>building service facilities controlled from FCC</a:t>
            </a:r>
          </a:p>
          <a:p>
            <a:pPr lvl="1"/>
            <a:r>
              <a:rPr lang="en-SG" sz="2400" dirty="0"/>
              <a:t>recording system working</a:t>
            </a:r>
          </a:p>
          <a:p>
            <a:pPr lvl="1"/>
            <a:endParaRPr lang="en-SG" dirty="0"/>
          </a:p>
          <a:p>
            <a:pPr marL="0" indent="0">
              <a:buFont typeface="Arial" panose="020B0604020202020204" pitchFamily="34" charset="0"/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1544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77C0-D3B1-1EC6-CD66-535663CD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214" y="301399"/>
            <a:ext cx="7930016" cy="1412324"/>
          </a:xfrm>
        </p:spPr>
        <p:txBody>
          <a:bodyPr/>
          <a:lstStyle/>
          <a:p>
            <a:r>
              <a:rPr lang="en-SG" dirty="0"/>
              <a:t>Sprinkler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B4B39-CAA7-0B55-4CE2-CC3F7741592A}"/>
              </a:ext>
            </a:extLst>
          </p:cNvPr>
          <p:cNvSpPr txBox="1">
            <a:spLocks/>
          </p:cNvSpPr>
          <p:nvPr/>
        </p:nvSpPr>
        <p:spPr>
          <a:xfrm>
            <a:off x="3097213" y="1401146"/>
            <a:ext cx="834367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CP 52:2004 (Automatic fire sprinkler system)</a:t>
            </a:r>
          </a:p>
          <a:p>
            <a:r>
              <a:rPr lang="en-SG"/>
              <a:t>Automatic fire sprinkler system must be regularly inspected and tested to satisfactory standard in accordance with the requirements of CP 52</a:t>
            </a:r>
          </a:p>
          <a:p>
            <a:endParaRPr lang="en-SG"/>
          </a:p>
          <a:p>
            <a:r>
              <a:rPr lang="en-SG"/>
              <a:t>Testing and Maintenance of Automatic Fire Sprinkler System:</a:t>
            </a:r>
          </a:p>
          <a:p>
            <a:pPr lvl="1"/>
            <a:r>
              <a:rPr lang="en-SG"/>
              <a:t>Visual Inspections</a:t>
            </a:r>
          </a:p>
          <a:p>
            <a:pPr lvl="1"/>
            <a:r>
              <a:rPr lang="en-SG"/>
              <a:t>Water proving test</a:t>
            </a:r>
          </a:p>
          <a:p>
            <a:pPr lvl="1"/>
            <a:r>
              <a:rPr lang="en-SG"/>
              <a:t>Testing of sprinkler pumps</a:t>
            </a:r>
          </a:p>
          <a:p>
            <a:pPr lvl="1"/>
            <a:r>
              <a:rPr lang="en-SG"/>
              <a:t>Testing of sprinkler alarms</a:t>
            </a:r>
          </a:p>
          <a:p>
            <a:pPr lvl="1"/>
            <a:r>
              <a:rPr lang="en-SG"/>
              <a:t>Checking of water supply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3507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097293-D6AF-9968-8143-8E78F3FF888A}"/>
              </a:ext>
            </a:extLst>
          </p:cNvPr>
          <p:cNvSpPr txBox="1">
            <a:spLocks/>
          </p:cNvSpPr>
          <p:nvPr/>
        </p:nvSpPr>
        <p:spPr>
          <a:xfrm>
            <a:off x="2585585" y="486747"/>
            <a:ext cx="9508444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CP 52:2004 (Automatic fire sprinkler system)</a:t>
            </a:r>
          </a:p>
          <a:p>
            <a:r>
              <a:rPr lang="en-SG" dirty="0"/>
              <a:t>Automatic fire sprinkler system must be regularly inspected and tested to satisfactory standard in accordance with the requirements of CP 52</a:t>
            </a:r>
          </a:p>
          <a:p>
            <a:endParaRPr lang="en-SG" dirty="0"/>
          </a:p>
          <a:p>
            <a:r>
              <a:rPr lang="en-SG" dirty="0"/>
              <a:t>Components of a wet sprinkler system</a:t>
            </a:r>
          </a:p>
          <a:p>
            <a:pPr lvl="1"/>
            <a:r>
              <a:rPr lang="en-SG" dirty="0"/>
              <a:t>Two pressure gauges</a:t>
            </a:r>
          </a:p>
          <a:p>
            <a:pPr lvl="1"/>
            <a:r>
              <a:rPr lang="en-SG" dirty="0"/>
              <a:t>Pressure switch</a:t>
            </a:r>
          </a:p>
          <a:p>
            <a:pPr lvl="1"/>
            <a:r>
              <a:rPr lang="en-SG" dirty="0"/>
              <a:t>Retard chamber</a:t>
            </a:r>
          </a:p>
          <a:p>
            <a:pPr lvl="1"/>
            <a:r>
              <a:rPr lang="en-SG" dirty="0"/>
              <a:t>Alarm gong</a:t>
            </a:r>
          </a:p>
          <a:p>
            <a:r>
              <a:rPr lang="en-SG" dirty="0"/>
              <a:t>Operation of wet sprinkler system</a:t>
            </a:r>
          </a:p>
          <a:p>
            <a:r>
              <a:rPr lang="en-SG" dirty="0"/>
              <a:t>Integrated alarms in sprinkler systems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3DCA4-8B06-3129-90A2-9A4B7F7233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224" y="2449796"/>
            <a:ext cx="5283776" cy="41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5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B285B7-9C3B-47C2-C365-4A5BC724C9DC}"/>
              </a:ext>
            </a:extLst>
          </p:cNvPr>
          <p:cNvSpPr txBox="1">
            <a:spLocks/>
          </p:cNvSpPr>
          <p:nvPr/>
        </p:nvSpPr>
        <p:spPr>
          <a:xfrm>
            <a:off x="2955699" y="464975"/>
            <a:ext cx="9007701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CP 52:2004 (Automatic fire sprinkler system)</a:t>
            </a:r>
          </a:p>
          <a:p>
            <a:r>
              <a:rPr lang="en-SG" dirty="0"/>
              <a:t>Automatic fire sprinkler system must be regularly inspected and tested to satisfactory standard in accordance with the requirements of CP 52</a:t>
            </a:r>
          </a:p>
          <a:p>
            <a:endParaRPr lang="en-SG" dirty="0"/>
          </a:p>
          <a:p>
            <a:r>
              <a:rPr lang="en-SG" dirty="0"/>
              <a:t>Testing and Maintenance of Automatic Fire Sprinkler System:</a:t>
            </a:r>
          </a:p>
          <a:p>
            <a:pPr lvl="1"/>
            <a:r>
              <a:rPr lang="en-SG" dirty="0"/>
              <a:t>Visual Inspections</a:t>
            </a:r>
          </a:p>
          <a:p>
            <a:pPr lvl="1"/>
            <a:r>
              <a:rPr lang="en-SG" dirty="0"/>
              <a:t>Sprinkler heads not obstructed/not painted over</a:t>
            </a:r>
          </a:p>
          <a:p>
            <a:pPr lvl="1"/>
            <a:r>
              <a:rPr lang="en-SG" dirty="0"/>
              <a:t>No dust collection on sprinkler heads (industrial environments)</a:t>
            </a:r>
          </a:p>
          <a:p>
            <a:pPr lvl="1"/>
            <a:r>
              <a:rPr lang="en-SG" dirty="0"/>
              <a:t>Corrosive vapours settling (industries)</a:t>
            </a:r>
          </a:p>
          <a:p>
            <a:pPr lvl="1"/>
            <a:r>
              <a:rPr lang="en-SG" dirty="0"/>
              <a:t>Protective guards provided to sprinkler heads (loading &amp; unloading areas)</a:t>
            </a:r>
          </a:p>
          <a:p>
            <a:pPr lvl="1"/>
            <a:r>
              <a:rPr lang="en-SG" dirty="0"/>
              <a:t>System pressure &amp; Supply pressure are almost equal.</a:t>
            </a:r>
          </a:p>
          <a:p>
            <a:pPr lvl="1"/>
            <a:r>
              <a:rPr lang="en-SG" dirty="0"/>
              <a:t>Sprinkler </a:t>
            </a:r>
            <a:r>
              <a:rPr lang="en-SG" b="1" dirty="0">
                <a:solidFill>
                  <a:srgbClr val="FF0000"/>
                </a:solidFill>
              </a:rPr>
              <a:t>stop valve in fully open position</a:t>
            </a:r>
          </a:p>
          <a:p>
            <a:pPr lvl="1"/>
            <a:r>
              <a:rPr lang="en-SG" dirty="0"/>
              <a:t>Sprinkler drain valve &amp; test valves are in fully closed position</a:t>
            </a:r>
          </a:p>
          <a:p>
            <a:pPr lvl="1"/>
            <a:r>
              <a:rPr lang="en-SG" dirty="0"/>
              <a:t>Alarm motor and gong is secured fully open</a:t>
            </a:r>
          </a:p>
          <a:p>
            <a:pPr lvl="1"/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8475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222AC2-A4BD-82DB-3CD0-E7C771ADF03D}"/>
              </a:ext>
            </a:extLst>
          </p:cNvPr>
          <p:cNvSpPr txBox="1">
            <a:spLocks/>
          </p:cNvSpPr>
          <p:nvPr/>
        </p:nvSpPr>
        <p:spPr>
          <a:xfrm>
            <a:off x="1140393" y="247260"/>
            <a:ext cx="9911214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CP 52:2004 (Automatic fire sprinkler system)</a:t>
            </a:r>
          </a:p>
          <a:p>
            <a:r>
              <a:rPr lang="en-SG" dirty="0"/>
              <a:t>Automatic fire sprinkler system must be regularly inspected and tested to satisfactory standard in accordance with the requirements of CP 52</a:t>
            </a:r>
          </a:p>
          <a:p>
            <a:endParaRPr lang="en-SG" dirty="0"/>
          </a:p>
          <a:p>
            <a:r>
              <a:rPr lang="en-SG" dirty="0"/>
              <a:t>Testing and Maintenance of Automatic Fire Sprinkler System:</a:t>
            </a:r>
          </a:p>
          <a:p>
            <a:pPr lvl="1"/>
            <a:r>
              <a:rPr lang="en-SG" dirty="0"/>
              <a:t>Visual Inspections</a:t>
            </a:r>
          </a:p>
          <a:p>
            <a:pPr lvl="2"/>
            <a:r>
              <a:rPr lang="en-SG" dirty="0"/>
              <a:t>Pumps in auto mode.</a:t>
            </a:r>
          </a:p>
          <a:p>
            <a:pPr lvl="2"/>
            <a:r>
              <a:rPr lang="en-SG" dirty="0"/>
              <a:t>Sprinkler risers to indicate stories served.</a:t>
            </a:r>
          </a:p>
          <a:p>
            <a:pPr lvl="2"/>
            <a:r>
              <a:rPr lang="en-SG" dirty="0"/>
              <a:t>Breeching inlet rigidly supported and housed in protective enclosure</a:t>
            </a:r>
          </a:p>
          <a:p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3A829-FBD1-78C1-6179-D4DB8C07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3868543"/>
            <a:ext cx="3525820" cy="2050732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C6B98ABB-1C56-5B70-DAD9-008853571468}"/>
              </a:ext>
            </a:extLst>
          </p:cNvPr>
          <p:cNvSpPr>
            <a:spLocks noChangeAspect="1"/>
          </p:cNvSpPr>
          <p:nvPr/>
        </p:nvSpPr>
        <p:spPr>
          <a:xfrm>
            <a:off x="5888019" y="3868543"/>
            <a:ext cx="3831771" cy="197569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160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4155D-476C-E506-5AFF-4E6E973E29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79" t="4299" r="7441" b="6100"/>
          <a:stretch/>
        </p:blipFill>
        <p:spPr>
          <a:xfrm>
            <a:off x="9413839" y="3480587"/>
            <a:ext cx="2874212" cy="33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185216-4D46-1B81-B5A4-E72BC90942E8}"/>
              </a:ext>
            </a:extLst>
          </p:cNvPr>
          <p:cNvSpPr txBox="1">
            <a:spLocks/>
          </p:cNvSpPr>
          <p:nvPr/>
        </p:nvSpPr>
        <p:spPr>
          <a:xfrm>
            <a:off x="151800" y="116179"/>
            <a:ext cx="9138036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CP 52:2004 (Automatic fire sprinkler system)</a:t>
            </a:r>
          </a:p>
          <a:p>
            <a:r>
              <a:rPr lang="en-SG" dirty="0"/>
              <a:t>Automatic fire sprinkler system must be regularly inspected and tested to satisfactory standard in accordance with the requirements of CP 52</a:t>
            </a:r>
          </a:p>
          <a:p>
            <a:endParaRPr lang="en-SG" dirty="0"/>
          </a:p>
          <a:p>
            <a:r>
              <a:rPr lang="en-SG" dirty="0"/>
              <a:t>Testing and Maintenance of Automatic Fire Sprinkler System:</a:t>
            </a:r>
          </a:p>
          <a:p>
            <a:pPr lvl="1"/>
            <a:r>
              <a:rPr lang="en-SG" dirty="0"/>
              <a:t>Water proving test</a:t>
            </a:r>
          </a:p>
          <a:p>
            <a:pPr lvl="2"/>
            <a:r>
              <a:rPr lang="en-SG" dirty="0"/>
              <a:t>Objectives of the water proving test are to determine :</a:t>
            </a:r>
          </a:p>
          <a:p>
            <a:pPr lvl="2"/>
            <a:r>
              <a:rPr lang="en-SG" dirty="0"/>
              <a:t>Design flow rate achievable</a:t>
            </a:r>
          </a:p>
          <a:p>
            <a:pPr lvl="2"/>
            <a:r>
              <a:rPr lang="en-SG" dirty="0"/>
              <a:t>Running pressure at the design flow rate</a:t>
            </a:r>
          </a:p>
          <a:p>
            <a:pPr lvl="2"/>
            <a:r>
              <a:rPr lang="en-SG" dirty="0"/>
              <a:t>Professional Engineer (PE)/Qualified Person (QP) /Registered Inspectors (RI)</a:t>
            </a:r>
          </a:p>
          <a:p>
            <a:pPr lvl="3"/>
            <a:r>
              <a:rPr lang="en-SG" dirty="0"/>
              <a:t>Is required to witness the water proving test and authenticate the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11BC7-7AE5-4EE6-A40B-8FA7BBB839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62" y="4210455"/>
            <a:ext cx="4026937" cy="26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8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743C12B-B753-5097-EDDC-C68B5EC51657}"/>
              </a:ext>
            </a:extLst>
          </p:cNvPr>
          <p:cNvSpPr txBox="1">
            <a:spLocks/>
          </p:cNvSpPr>
          <p:nvPr/>
        </p:nvSpPr>
        <p:spPr>
          <a:xfrm>
            <a:off x="2618242" y="552061"/>
            <a:ext cx="8920615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CP 52:2004 (Automatic fire sprinkler system)</a:t>
            </a:r>
          </a:p>
          <a:p>
            <a:r>
              <a:rPr lang="en-SG"/>
              <a:t>Automatic fire sprinkler system must be regularly inspected and tested to satisfactory standard in accordance with the requirements of CP 52</a:t>
            </a:r>
          </a:p>
          <a:p>
            <a:endParaRPr lang="en-SG"/>
          </a:p>
          <a:p>
            <a:r>
              <a:rPr lang="en-SG"/>
              <a:t>Testing and Maintenance of Automatic Fire Sprinkler System:</a:t>
            </a:r>
          </a:p>
          <a:p>
            <a:pPr lvl="1"/>
            <a:r>
              <a:rPr lang="en-SG"/>
              <a:t>Testing of sprinkler pumps</a:t>
            </a:r>
          </a:p>
          <a:p>
            <a:pPr lvl="2"/>
            <a:r>
              <a:rPr lang="en-SG"/>
              <a:t>Arrangement of pumps for sprinkler system</a:t>
            </a:r>
          </a:p>
          <a:p>
            <a:pPr lvl="3"/>
            <a:r>
              <a:rPr lang="en-SG"/>
              <a:t>One electric pump (duty) and one diesel pump (stand by); or</a:t>
            </a:r>
          </a:p>
          <a:p>
            <a:pPr lvl="3"/>
            <a:r>
              <a:rPr lang="en-SG"/>
              <a:t>Two electric pumps one serving as duty and the other stand by of similar capacity, both connected to generator power supply</a:t>
            </a:r>
          </a:p>
          <a:p>
            <a:pPr lvl="2"/>
            <a:r>
              <a:rPr lang="en-SG"/>
              <a:t>Check all pump suction and delivery valves are fully opened.</a:t>
            </a:r>
          </a:p>
          <a:p>
            <a:pPr lvl="2"/>
            <a:r>
              <a:rPr lang="en-SG"/>
              <a:t>Check sensitivity of the jockey pump.</a:t>
            </a:r>
          </a:p>
          <a:p>
            <a:pPr lvl="2"/>
            <a:r>
              <a:rPr lang="en-SG"/>
              <a:t>Cut-in cut-out pressure for the jockey pump.</a:t>
            </a:r>
          </a:p>
          <a:p>
            <a:pPr lvl="2"/>
            <a:r>
              <a:rPr lang="en-SG"/>
              <a:t>Sprinkler pump starting at the pre-set pressure.</a:t>
            </a:r>
          </a:p>
          <a:p>
            <a:pPr lvl="2"/>
            <a:r>
              <a:rPr lang="en-SG"/>
              <a:t>Check pump alarm indicator</a:t>
            </a:r>
          </a:p>
          <a:p>
            <a:pPr lvl="2"/>
            <a:endParaRPr lang="en-SG"/>
          </a:p>
          <a:p>
            <a:pPr marL="1371600" lvl="3" indent="0">
              <a:buFont typeface="Arial" panose="020B0604020202020204" pitchFamily="34" charset="0"/>
              <a:buNone/>
            </a:pPr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020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E9898CB-775F-44B4-9823-7474CEEF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50" y="255920"/>
            <a:ext cx="10515502" cy="993010"/>
          </a:xfrm>
        </p:spPr>
        <p:txBody>
          <a:bodyPr/>
          <a:lstStyle/>
          <a:p>
            <a:r>
              <a:rPr lang="sv-SE" altLang="en-US"/>
              <a:t>Course Facilitator</a:t>
            </a:r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DA29B5D-087C-4247-818B-6C4FBE6E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048012"/>
            <a:ext cx="12192000" cy="37364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SG" altLang="en-US" b="1" dirty="0">
                <a:latin typeface="Arial" panose="020B0604020202020204" pitchFamily="34" charset="0"/>
              </a:rPr>
              <a:t>Mr. Lim Shien Ming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Mobile</a:t>
            </a:r>
            <a:r>
              <a:rPr lang="en-US" altLang="en-US" sz="1600" b="1" dirty="0">
                <a:latin typeface="Arial" panose="020B0604020202020204" pitchFamily="34" charset="0"/>
              </a:rPr>
              <a:t> : 96194592  </a:t>
            </a:r>
            <a:r>
              <a:rPr lang="en-US" altLang="en-US" sz="1600" dirty="0">
                <a:latin typeface="Arial" panose="020B0604020202020204" pitchFamily="34" charset="0"/>
              </a:rPr>
              <a:t>Email</a:t>
            </a:r>
            <a:r>
              <a:rPr lang="en-US" altLang="en-US" sz="1600" b="1" dirty="0">
                <a:latin typeface="Arial" panose="020B0604020202020204" pitchFamily="34" charset="0"/>
              </a:rPr>
              <a:t> : </a:t>
            </a:r>
            <a:r>
              <a:rPr lang="en-US" altLang="en-US" sz="1600" b="1" dirty="0">
                <a:latin typeface="Arial" panose="020B0604020202020204" pitchFamily="34" charset="0"/>
                <a:hlinkClick r:id="rId2"/>
              </a:rPr>
              <a:t>shienming.lim@gmail.com</a:t>
            </a:r>
            <a:endParaRPr lang="en-SG" altLang="en-US" dirty="0"/>
          </a:p>
          <a:p>
            <a:r>
              <a:rPr lang="en-US" altLang="en-US" sz="1800" b="1" dirty="0"/>
              <a:t>Senior Fire Safety Manager for IR , Super High Rise, Nursing Home, Mixed Development, Light Industry</a:t>
            </a:r>
            <a:endParaRPr lang="en-US" altLang="en-US" sz="1800" dirty="0"/>
          </a:p>
          <a:p>
            <a:r>
              <a:rPr lang="en-US" altLang="en-US" sz="1800" b="1" dirty="0"/>
              <a:t>Qualified Workplace Safety Health Officer </a:t>
            </a:r>
            <a:endParaRPr lang="en-US" altLang="en-US" sz="1800" dirty="0"/>
          </a:p>
          <a:p>
            <a:r>
              <a:rPr lang="en-SG" altLang="en-US" sz="1800" b="1" dirty="0"/>
              <a:t>Qualified CERT instructor / ACTA trainer</a:t>
            </a:r>
            <a:endParaRPr lang="en-SG" altLang="en-US" sz="1800" dirty="0"/>
          </a:p>
          <a:p>
            <a:r>
              <a:rPr lang="en-SG" altLang="en-US" sz="1800" b="1" dirty="0" err="1"/>
              <a:t>BEnvOSHGrad</a:t>
            </a:r>
            <a:endParaRPr lang="en-SG" altLang="en-US" sz="1800" dirty="0"/>
          </a:p>
          <a:p>
            <a:r>
              <a:rPr lang="en-SG" altLang="en-US" sz="1800" b="1" dirty="0"/>
              <a:t>Adjunct Lecturer, FSM course</a:t>
            </a:r>
            <a:endParaRPr lang="en-SG" altLang="en-US" sz="1800" dirty="0"/>
          </a:p>
          <a:p>
            <a:r>
              <a:rPr lang="en-US" altLang="en-US" sz="1800" b="1" dirty="0"/>
              <a:t>Speaker for events hosted by SCDF / NFEC / FSMAS / CAG(AES)  </a:t>
            </a:r>
            <a:endParaRPr lang="en-US" altLang="en-US" sz="1800" dirty="0"/>
          </a:p>
          <a:p>
            <a:r>
              <a:rPr lang="en-US" altLang="en-US" sz="1800" b="1" dirty="0"/>
              <a:t>Fire Rescue Coordinator for USS amusement rides</a:t>
            </a:r>
            <a:endParaRPr lang="en-US" altLang="en-US" sz="1800" dirty="0"/>
          </a:p>
          <a:p>
            <a:r>
              <a:rPr lang="en-US" altLang="en-US" sz="1800" b="1"/>
              <a:t>Education Chairman, </a:t>
            </a:r>
            <a:r>
              <a:rPr lang="en-US" altLang="en-US" sz="1800" b="1" dirty="0"/>
              <a:t>Fire Safety Manager Association (Singapore)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</a:rPr>
              <a:t>         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8EC11F82-5B83-48AB-8885-4EB92B31FE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8471" y="486494"/>
            <a:ext cx="1492204" cy="22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7A50EF1-86CB-A954-35C3-89C94C943481}"/>
              </a:ext>
            </a:extLst>
          </p:cNvPr>
          <p:cNvSpPr txBox="1">
            <a:spLocks/>
          </p:cNvSpPr>
          <p:nvPr/>
        </p:nvSpPr>
        <p:spPr>
          <a:xfrm>
            <a:off x="2106613" y="368559"/>
            <a:ext cx="9845901" cy="61208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CP 52:2004 (Automatic fire sprinkler system)</a:t>
            </a:r>
          </a:p>
          <a:p>
            <a:r>
              <a:rPr lang="en-SG" dirty="0"/>
              <a:t>Automatic fire sprinkler system must be regularly inspected and tested to satisfactory standard in accordance with the requirements of CP 52</a:t>
            </a:r>
          </a:p>
          <a:p>
            <a:endParaRPr lang="en-SG" dirty="0"/>
          </a:p>
          <a:p>
            <a:r>
              <a:rPr lang="en-SG" dirty="0"/>
              <a:t>Testing and Maintenance of Automatic Fire Sprinkler System:</a:t>
            </a:r>
          </a:p>
          <a:p>
            <a:pPr lvl="1"/>
            <a:r>
              <a:rPr lang="en-SG" dirty="0"/>
              <a:t>Testing of sprinkler pumps</a:t>
            </a:r>
          </a:p>
          <a:p>
            <a:pPr lvl="2"/>
            <a:r>
              <a:rPr lang="en-SG" dirty="0"/>
              <a:t>Simulate failure of the duty pump and verify operation of stand be pump change-over mechanism</a:t>
            </a:r>
          </a:p>
          <a:p>
            <a:pPr lvl="2"/>
            <a:r>
              <a:rPr lang="en-SG" dirty="0"/>
              <a:t>Run pump under full load for 10 minutes (NFPA) recommendation</a:t>
            </a:r>
          </a:p>
          <a:p>
            <a:pPr lvl="2"/>
            <a:r>
              <a:rPr lang="en-SG" dirty="0"/>
              <a:t>Check for excessive noise &amp; vibration of each pump and motor during operation</a:t>
            </a:r>
          </a:p>
          <a:p>
            <a:pPr lvl="2"/>
            <a:r>
              <a:rPr lang="en-SG" dirty="0"/>
              <a:t>Conduct visual inspection for all glands, seals and pipeline connections to ensure no leakage</a:t>
            </a:r>
          </a:p>
          <a:p>
            <a:pPr lvl="2"/>
            <a:r>
              <a:rPr lang="en-SG" dirty="0"/>
              <a:t>Check priming arrangements</a:t>
            </a:r>
          </a:p>
          <a:p>
            <a:pPr lvl="2"/>
            <a:r>
              <a:rPr lang="en-SG" dirty="0"/>
              <a:t>Check alignments &amp; coupling between the pumps</a:t>
            </a:r>
          </a:p>
          <a:p>
            <a:pPr lvl="2"/>
            <a:r>
              <a:rPr lang="en-SG" dirty="0"/>
              <a:t>Check pumps can be stopped manually</a:t>
            </a:r>
          </a:p>
          <a:p>
            <a:pPr lvl="2"/>
            <a:r>
              <a:rPr lang="en-SG" dirty="0"/>
              <a:t>Diesel pump if installed the problems are usually confined to the starting mechanism:</a:t>
            </a:r>
          </a:p>
          <a:p>
            <a:pPr lvl="3"/>
            <a:r>
              <a:rPr lang="en-SG" dirty="0"/>
              <a:t>Check engine oil, water level before starting the pump</a:t>
            </a:r>
          </a:p>
          <a:p>
            <a:pPr lvl="3"/>
            <a:r>
              <a:rPr lang="en-SG" dirty="0"/>
              <a:t>Start the pump and let it run on full load for 30 minutes. (NFPA recommendation)</a:t>
            </a:r>
          </a:p>
          <a:p>
            <a:pPr lvl="2"/>
            <a:endParaRPr lang="en-SG" dirty="0"/>
          </a:p>
          <a:p>
            <a:pPr lvl="2"/>
            <a:endParaRPr lang="en-SG" dirty="0"/>
          </a:p>
          <a:p>
            <a:pPr marL="1371600" lvl="3" indent="0">
              <a:buFont typeface="Arial" panose="020B0604020202020204" pitchFamily="34" charset="0"/>
              <a:buNone/>
            </a:pP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2325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E0EAA1-4250-1D86-A8B7-1D66826C101A}"/>
              </a:ext>
            </a:extLst>
          </p:cNvPr>
          <p:cNvSpPr txBox="1">
            <a:spLocks/>
          </p:cNvSpPr>
          <p:nvPr/>
        </p:nvSpPr>
        <p:spPr>
          <a:xfrm>
            <a:off x="1878013" y="367004"/>
            <a:ext cx="10313987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CP 52:2004 (Automatic fire sprinkler system)</a:t>
            </a:r>
          </a:p>
          <a:p>
            <a:r>
              <a:rPr lang="en-SG"/>
              <a:t>Automatic fire sprinkler system must be regularly inspected and tested to satisfactory standard in accordance with the requirements of CP 52</a:t>
            </a:r>
          </a:p>
          <a:p>
            <a:endParaRPr lang="en-SG"/>
          </a:p>
          <a:p>
            <a:r>
              <a:rPr lang="en-SG"/>
              <a:t>Testing and Maintenance of Automatic Fire Sprinkler System:</a:t>
            </a:r>
          </a:p>
          <a:p>
            <a:pPr lvl="1"/>
            <a:r>
              <a:rPr lang="en-SG"/>
              <a:t>Testing of sprinkler pumps</a:t>
            </a:r>
          </a:p>
          <a:p>
            <a:pPr lvl="2"/>
            <a:r>
              <a:rPr lang="en-SG"/>
              <a:t>Check battery charging equipment, and voltage.</a:t>
            </a:r>
          </a:p>
          <a:p>
            <a:pPr lvl="2"/>
            <a:r>
              <a:rPr lang="en-SG"/>
              <a:t>Check battery test switch.</a:t>
            </a:r>
          </a:p>
          <a:p>
            <a:pPr lvl="2"/>
            <a:r>
              <a:rPr lang="en-SG"/>
              <a:t>Ensure terminals are clean and secure, top up battery electrolyte level if necessary</a:t>
            </a:r>
          </a:p>
          <a:p>
            <a:pPr lvl="2"/>
            <a:r>
              <a:rPr lang="en-SG"/>
              <a:t>Check pump control panel</a:t>
            </a:r>
          </a:p>
          <a:p>
            <a:pPr lvl="3"/>
            <a:r>
              <a:rPr lang="en-SG"/>
              <a:t>Check performance of fire pump control panel for automatic &amp; manual operations</a:t>
            </a:r>
          </a:p>
          <a:p>
            <a:pPr lvl="3"/>
            <a:r>
              <a:rPr lang="en-SG"/>
              <a:t>Conduct visual inspection for conditions of all electronic components : resisters , capacitors &amp; cables.</a:t>
            </a:r>
          </a:p>
          <a:p>
            <a:pPr lvl="3"/>
            <a:r>
              <a:rPr lang="en-SG"/>
              <a:t>Ensure electrical cables and terminals are secured and tightened</a:t>
            </a:r>
          </a:p>
          <a:p>
            <a:pPr lvl="3"/>
            <a:r>
              <a:rPr lang="en-SG"/>
              <a:t>Ensure all indicator lights and buzzer for correct operations</a:t>
            </a:r>
          </a:p>
          <a:p>
            <a:pPr lvl="3"/>
            <a:r>
              <a:rPr lang="en-SG"/>
              <a:t>Check for panel corrosion</a:t>
            </a:r>
          </a:p>
          <a:p>
            <a:pPr lvl="2"/>
            <a:endParaRPr lang="en-SG"/>
          </a:p>
          <a:p>
            <a:pPr lvl="2"/>
            <a:endParaRPr lang="en-SG"/>
          </a:p>
          <a:p>
            <a:pPr marL="1371600" lvl="3" indent="0">
              <a:buFont typeface="Arial" panose="020B0604020202020204" pitchFamily="34" charset="0"/>
              <a:buNone/>
            </a:pPr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4137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CCA9E8-D846-3017-95CC-42D270162274}"/>
              </a:ext>
            </a:extLst>
          </p:cNvPr>
          <p:cNvSpPr txBox="1">
            <a:spLocks/>
          </p:cNvSpPr>
          <p:nvPr/>
        </p:nvSpPr>
        <p:spPr>
          <a:xfrm>
            <a:off x="2498498" y="562947"/>
            <a:ext cx="8713787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CP 52:2004 (Automatic fire sprinkler system)</a:t>
            </a:r>
          </a:p>
          <a:p>
            <a:r>
              <a:rPr lang="en-SG"/>
              <a:t>Automatic fire sprinkler system must be regularly inspected and tested to satisfactory standard in accordance with the requirements of CP 52</a:t>
            </a:r>
          </a:p>
          <a:p>
            <a:endParaRPr lang="en-SG"/>
          </a:p>
          <a:p>
            <a:r>
              <a:rPr lang="en-SG"/>
              <a:t>Testing and Maintenance of Automatic Fire Sprinkler System:</a:t>
            </a:r>
          </a:p>
          <a:p>
            <a:pPr lvl="1"/>
            <a:r>
              <a:rPr lang="en-SG"/>
              <a:t>Testing of sprinkler pumps</a:t>
            </a:r>
          </a:p>
          <a:p>
            <a:endParaRPr lang="en-SG" dirty="0"/>
          </a:p>
        </p:txBody>
      </p:sp>
      <p:pic>
        <p:nvPicPr>
          <p:cNvPr id="3" name="Picture 2" descr="ESFR Fire Sprinkler Tank System | Hydraulic Pump Australia">
            <a:extLst>
              <a:ext uri="{FF2B5EF4-FFF2-40B4-BE49-F238E27FC236}">
                <a16:creationId xmlns:a16="http://schemas.microsoft.com/office/drawing/2014/main" id="{F2CB2BDE-4B0D-0101-3DEE-419D63F9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685" y="2246534"/>
            <a:ext cx="6928818" cy="49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57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F9E578-B467-DA7D-5C07-41F1BC6D0E4B}"/>
              </a:ext>
            </a:extLst>
          </p:cNvPr>
          <p:cNvSpPr txBox="1">
            <a:spLocks/>
          </p:cNvSpPr>
          <p:nvPr/>
        </p:nvSpPr>
        <p:spPr>
          <a:xfrm>
            <a:off x="2727099" y="595604"/>
            <a:ext cx="9312501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CP 52:2004 (Automatic fire sprinkler system)</a:t>
            </a:r>
          </a:p>
          <a:p>
            <a:r>
              <a:rPr lang="en-SG"/>
              <a:t>Automatic fire sprinkler system must be regularly inspected and tested to satisfactory standard in accordance with the requirements of CP 52</a:t>
            </a:r>
          </a:p>
          <a:p>
            <a:endParaRPr lang="en-SG"/>
          </a:p>
          <a:p>
            <a:r>
              <a:rPr lang="en-SG"/>
              <a:t>Testing and Maintenance of Automatic Fire Sprinkler System:</a:t>
            </a:r>
          </a:p>
          <a:p>
            <a:pPr lvl="1"/>
            <a:r>
              <a:rPr lang="en-SG"/>
              <a:t>Testing of sprinkler alarms</a:t>
            </a:r>
          </a:p>
          <a:p>
            <a:pPr lvl="1"/>
            <a:r>
              <a:rPr lang="en-SG"/>
              <a:t>Check and verify operation of all water flow equipment</a:t>
            </a:r>
          </a:p>
          <a:p>
            <a:pPr lvl="2"/>
            <a:r>
              <a:rPr lang="en-SG"/>
              <a:t>Water flow gong </a:t>
            </a:r>
          </a:p>
          <a:p>
            <a:pPr lvl="2"/>
            <a:r>
              <a:rPr lang="en-SG"/>
              <a:t>Pressure switches </a:t>
            </a:r>
          </a:p>
          <a:p>
            <a:pPr lvl="2"/>
            <a:r>
              <a:rPr lang="en-SG"/>
              <a:t>Flow switches</a:t>
            </a:r>
          </a:p>
          <a:p>
            <a:pPr lvl="1"/>
            <a:r>
              <a:rPr lang="en-SG"/>
              <a:t>Clean strainer on alarm motor in the gong</a:t>
            </a:r>
          </a:p>
          <a:p>
            <a:pPr lvl="1"/>
            <a:r>
              <a:rPr lang="en-SG"/>
              <a:t>Check for general sounding of fire alarms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4436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A1EFDB-5F18-C29D-73C1-42D0F19331C8}"/>
              </a:ext>
            </a:extLst>
          </p:cNvPr>
          <p:cNvSpPr txBox="1">
            <a:spLocks/>
          </p:cNvSpPr>
          <p:nvPr/>
        </p:nvSpPr>
        <p:spPr>
          <a:xfrm>
            <a:off x="2378757" y="595604"/>
            <a:ext cx="9290730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CP 52:2004 (Automatic fire sprinkler system)</a:t>
            </a:r>
          </a:p>
          <a:p>
            <a:r>
              <a:rPr lang="en-SG"/>
              <a:t>Automatic fire sprinkler system must be regularly inspected and tested to satisfactory standard in accordance with the requirements of CP 52</a:t>
            </a:r>
          </a:p>
          <a:p>
            <a:r>
              <a:rPr lang="en-SG"/>
              <a:t>Testing and Maintenance of Automatic Fire Sprinkler System:</a:t>
            </a:r>
          </a:p>
          <a:p>
            <a:pPr lvl="1"/>
            <a:r>
              <a:rPr lang="en-SG"/>
              <a:t>Checking of water supply</a:t>
            </a:r>
          </a:p>
          <a:p>
            <a:pPr lvl="2"/>
            <a:r>
              <a:rPr lang="en-SG"/>
              <a:t>Verify suction delivery and balancing valves from tank is secured fully open, strapped and padlocked</a:t>
            </a:r>
          </a:p>
          <a:p>
            <a:pPr lvl="2"/>
            <a:r>
              <a:rPr lang="en-SG"/>
              <a:t>Check for water level indicator &amp; physical water level in the tank.</a:t>
            </a:r>
          </a:p>
          <a:p>
            <a:pPr lvl="2"/>
            <a:r>
              <a:rPr lang="en-SG"/>
              <a:t>Check for tank filling mechanism: PUB supply, transfer tank, transfer pumps</a:t>
            </a:r>
          </a:p>
          <a:p>
            <a:pPr lvl="2"/>
            <a:r>
              <a:rPr lang="en-SG"/>
              <a:t>Water tank capacity in order</a:t>
            </a:r>
          </a:p>
          <a:p>
            <a:endParaRPr lang="en-SG" dirty="0"/>
          </a:p>
        </p:txBody>
      </p:sp>
      <p:pic>
        <p:nvPicPr>
          <p:cNvPr id="3" name="Picture 4" descr="Manufacturing and Installing a Robotic Parking System – Part 13 – Fire  Alarms, Fire Fighting and Sprinklers – Park it Here">
            <a:extLst>
              <a:ext uri="{FF2B5EF4-FFF2-40B4-BE49-F238E27FC236}">
                <a16:creationId xmlns:a16="http://schemas.microsoft.com/office/drawing/2014/main" id="{A686AE20-6C41-707A-C2CE-3C8A295E2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4" t="16216" r="2496" b="9929"/>
          <a:stretch/>
        </p:blipFill>
        <p:spPr bwMode="auto">
          <a:xfrm>
            <a:off x="7008876" y="4135690"/>
            <a:ext cx="5183124" cy="26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4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2316E0-E138-B5BB-E4E2-BE016279D99B}"/>
              </a:ext>
            </a:extLst>
          </p:cNvPr>
          <p:cNvSpPr txBox="1">
            <a:spLocks/>
          </p:cNvSpPr>
          <p:nvPr/>
        </p:nvSpPr>
        <p:spPr>
          <a:xfrm>
            <a:off x="2808515" y="94570"/>
            <a:ext cx="5736772" cy="1412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dirty="0"/>
              <a:t>Wet Rising Main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43981D-ED7E-4463-7925-1DFD0965D5B6}"/>
              </a:ext>
            </a:extLst>
          </p:cNvPr>
          <p:cNvSpPr txBox="1">
            <a:spLocks/>
          </p:cNvSpPr>
          <p:nvPr/>
        </p:nvSpPr>
        <p:spPr>
          <a:xfrm>
            <a:off x="2290249" y="1186088"/>
            <a:ext cx="6773304" cy="5671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575:2012 (Fire hydrant, rising mains and hose reel systems)</a:t>
            </a:r>
          </a:p>
          <a:p>
            <a:r>
              <a:rPr lang="en-SG" dirty="0"/>
              <a:t>Rising mains must be regularly inspected and tested to satisfactory standard in accordance with the requirements of SS 575</a:t>
            </a:r>
          </a:p>
          <a:p>
            <a:endParaRPr lang="en-SG" dirty="0"/>
          </a:p>
          <a:p>
            <a:r>
              <a:rPr lang="en-SG" dirty="0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 dirty="0">
                <a:solidFill>
                  <a:srgbClr val="FF0000"/>
                </a:solidFill>
              </a:rPr>
              <a:t>Visual Inspections</a:t>
            </a:r>
          </a:p>
          <a:p>
            <a:pPr lvl="1"/>
            <a:r>
              <a:rPr lang="en-SG" dirty="0">
                <a:solidFill>
                  <a:srgbClr val="FF0000"/>
                </a:solidFill>
              </a:rPr>
              <a:t>Flow test</a:t>
            </a:r>
          </a:p>
          <a:p>
            <a:pPr lvl="1"/>
            <a:r>
              <a:rPr lang="en-SG" dirty="0">
                <a:solidFill>
                  <a:srgbClr val="FF0000"/>
                </a:solidFill>
              </a:rPr>
              <a:t>Static pressure test</a:t>
            </a:r>
          </a:p>
          <a:p>
            <a:pPr lvl="1"/>
            <a:r>
              <a:rPr lang="en-SG" dirty="0">
                <a:solidFill>
                  <a:srgbClr val="FF0000"/>
                </a:solidFill>
              </a:rPr>
              <a:t>Testing of pumping equipment</a:t>
            </a:r>
          </a:p>
          <a:p>
            <a:pPr lvl="1"/>
            <a:r>
              <a:rPr lang="en-SG" dirty="0">
                <a:solidFill>
                  <a:srgbClr val="FF0000"/>
                </a:solidFill>
              </a:rPr>
              <a:t>Water supply &amp; storage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12C8B68-2381-E81F-C76A-2AE502CECEC3}"/>
              </a:ext>
            </a:extLst>
          </p:cNvPr>
          <p:cNvSpPr txBox="1">
            <a:spLocks/>
          </p:cNvSpPr>
          <p:nvPr/>
        </p:nvSpPr>
        <p:spPr>
          <a:xfrm>
            <a:off x="6719093" y="9040813"/>
            <a:ext cx="3902075" cy="51911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29CAD1-65A5-443A-A780-56AA611BEB49}" type="slidenum">
              <a:rPr lang="en-SG" smtClean="0"/>
              <a:pPr/>
              <a:t>25</a:t>
            </a:fld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509BC-3D25-E3B4-B349-7AC1092CC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0" r="3881" b="3486"/>
          <a:stretch/>
        </p:blipFill>
        <p:spPr>
          <a:xfrm>
            <a:off x="9063553" y="457199"/>
            <a:ext cx="3115230" cy="46082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C1DC72-E86C-04C0-BE84-C9E7616C37BE}"/>
              </a:ext>
            </a:extLst>
          </p:cNvPr>
          <p:cNvSpPr txBox="1"/>
          <p:nvPr/>
        </p:nvSpPr>
        <p:spPr>
          <a:xfrm>
            <a:off x="6108699" y="4927404"/>
            <a:ext cx="6070084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l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SG" sz="2000" spc="-5" dirty="0"/>
              <a:t>Wet</a:t>
            </a:r>
            <a:r>
              <a:rPr lang="en-SG" sz="2000" spc="15" dirty="0"/>
              <a:t> </a:t>
            </a:r>
            <a:r>
              <a:rPr lang="en-SG" sz="2000" dirty="0"/>
              <a:t>ri</a:t>
            </a:r>
            <a:r>
              <a:rPr lang="en-SG" sz="2000" spc="-15" dirty="0"/>
              <a:t>s</a:t>
            </a:r>
            <a:r>
              <a:rPr lang="en-SG" sz="2000" dirty="0"/>
              <a:t>er </a:t>
            </a:r>
            <a:r>
              <a:rPr lang="en-SG" sz="2000" spc="-75" dirty="0"/>
              <a:t>s</a:t>
            </a:r>
            <a:r>
              <a:rPr lang="en-SG" sz="2000" spc="-25" dirty="0"/>
              <a:t>y</a:t>
            </a:r>
            <a:r>
              <a:rPr lang="en-SG" sz="2000" spc="-45" dirty="0"/>
              <a:t>st</a:t>
            </a:r>
            <a:r>
              <a:rPr lang="en-SG" sz="2000" dirty="0"/>
              <a:t>ems</a:t>
            </a:r>
            <a:r>
              <a:rPr lang="en-SG" sz="2000" spc="-15" dirty="0"/>
              <a:t> </a:t>
            </a:r>
            <a:r>
              <a:rPr lang="en-SG" sz="2000" dirty="0"/>
              <a:t>are</a:t>
            </a:r>
            <a:r>
              <a:rPr lang="en-SG" sz="2000" spc="-15" dirty="0"/>
              <a:t> </a:t>
            </a:r>
            <a:r>
              <a:rPr lang="en-SG" sz="2000" spc="-5" dirty="0"/>
              <a:t>us</a:t>
            </a:r>
            <a:r>
              <a:rPr lang="en-SG" sz="2000" spc="-10" dirty="0"/>
              <a:t>e</a:t>
            </a:r>
            <a:r>
              <a:rPr lang="en-SG" sz="2000" dirty="0"/>
              <a:t>d</a:t>
            </a:r>
            <a:r>
              <a:rPr lang="en-SG" sz="2000" spc="10" dirty="0"/>
              <a:t> </a:t>
            </a:r>
            <a:r>
              <a:rPr lang="en-SG" sz="2000" spc="-80" dirty="0"/>
              <a:t>f</a:t>
            </a:r>
            <a:r>
              <a:rPr lang="en-SG" sz="2000" spc="-5" dirty="0"/>
              <a:t>o</a:t>
            </a:r>
            <a:r>
              <a:rPr lang="en-SG" sz="2000" dirty="0"/>
              <a:t>r </a:t>
            </a:r>
            <a:r>
              <a:rPr lang="en-SG" sz="2000" spc="-5" dirty="0"/>
              <a:t>b</a:t>
            </a:r>
            <a:r>
              <a:rPr lang="en-SG" sz="2000" spc="-15" dirty="0"/>
              <a:t>u</a:t>
            </a:r>
            <a:r>
              <a:rPr lang="en-SG" sz="2000" dirty="0"/>
              <a:t>i</a:t>
            </a:r>
            <a:r>
              <a:rPr lang="en-SG" sz="2000" spc="-10" dirty="0"/>
              <a:t>l</a:t>
            </a:r>
            <a:r>
              <a:rPr lang="en-SG" sz="2000" spc="-5" dirty="0"/>
              <a:t>di</a:t>
            </a:r>
            <a:r>
              <a:rPr lang="en-SG" sz="2000" spc="-15" dirty="0"/>
              <a:t>n</a:t>
            </a:r>
            <a:r>
              <a:rPr lang="en-SG" sz="2000" dirty="0"/>
              <a:t>gs</a:t>
            </a:r>
            <a:r>
              <a:rPr lang="en-SG" sz="2000" spc="45" dirty="0"/>
              <a:t> </a:t>
            </a:r>
            <a:r>
              <a:rPr lang="en-SG" sz="2000" dirty="0"/>
              <a:t>wi</a:t>
            </a:r>
            <a:r>
              <a:rPr lang="en-SG" sz="2000" spc="-15" dirty="0"/>
              <a:t>t</a:t>
            </a:r>
            <a:r>
              <a:rPr lang="en-SG" sz="2000" dirty="0"/>
              <a:t>h </a:t>
            </a:r>
            <a:r>
              <a:rPr lang="en-SG" sz="2000" spc="-5" dirty="0"/>
              <a:t>habi</a:t>
            </a:r>
            <a:r>
              <a:rPr lang="en-SG" sz="2000" spc="-45" dirty="0"/>
              <a:t>t</a:t>
            </a:r>
            <a:r>
              <a:rPr lang="en-SG" sz="2000" dirty="0"/>
              <a:t>able</a:t>
            </a:r>
            <a:r>
              <a:rPr lang="en-SG" sz="2000" spc="25" dirty="0"/>
              <a:t> </a:t>
            </a:r>
            <a:r>
              <a:rPr lang="en-SG" sz="2000" spc="-45" dirty="0"/>
              <a:t>st</a:t>
            </a:r>
            <a:r>
              <a:rPr lang="en-SG" sz="2000" spc="-5" dirty="0"/>
              <a:t>o</a:t>
            </a:r>
            <a:r>
              <a:rPr lang="en-SG" sz="2000" spc="-35" dirty="0"/>
              <a:t>r</a:t>
            </a:r>
            <a:r>
              <a:rPr lang="en-SG" sz="2000" spc="-25" dirty="0"/>
              <a:t>e</a:t>
            </a:r>
            <a:r>
              <a:rPr lang="en-SG" sz="2000" dirty="0"/>
              <a:t>y</a:t>
            </a:r>
            <a:r>
              <a:rPr lang="en-SG" sz="2000" spc="5" dirty="0"/>
              <a:t> </a:t>
            </a:r>
            <a:r>
              <a:rPr lang="en-SG" sz="2000" dirty="0">
                <a:solidFill>
                  <a:srgbClr val="FF0000"/>
                </a:solidFill>
              </a:rPr>
              <a:t>abo</a:t>
            </a:r>
            <a:r>
              <a:rPr lang="en-SG" sz="2000" spc="-45" dirty="0">
                <a:solidFill>
                  <a:srgbClr val="FF0000"/>
                </a:solidFill>
              </a:rPr>
              <a:t>v</a:t>
            </a:r>
            <a:r>
              <a:rPr lang="en-SG" sz="2000" dirty="0">
                <a:solidFill>
                  <a:srgbClr val="FF0000"/>
                </a:solidFill>
              </a:rPr>
              <a:t>e 60m in habitable </a:t>
            </a:r>
            <a:r>
              <a:rPr lang="en-SG" sz="2000" spc="-5" dirty="0">
                <a:solidFill>
                  <a:srgbClr val="FF0000"/>
                </a:solidFill>
              </a:rPr>
              <a:t>high</a:t>
            </a:r>
          </a:p>
          <a:p>
            <a:pPr marL="355600" marR="53975" indent="-342900" algn="l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lang="en-SG" sz="2000" spc="-5" dirty="0"/>
              <a:t>Wet</a:t>
            </a:r>
            <a:r>
              <a:rPr lang="en-SG" sz="2000" spc="15" dirty="0"/>
              <a:t> </a:t>
            </a:r>
            <a:r>
              <a:rPr lang="en-SG" sz="2000" dirty="0"/>
              <a:t>ri</a:t>
            </a:r>
            <a:r>
              <a:rPr lang="en-SG" sz="2000" spc="-15" dirty="0"/>
              <a:t>s</a:t>
            </a:r>
            <a:r>
              <a:rPr lang="en-SG" sz="2000" dirty="0"/>
              <a:t>e</a:t>
            </a:r>
            <a:r>
              <a:rPr lang="en-SG" sz="2000" spc="-60" dirty="0"/>
              <a:t>r</a:t>
            </a:r>
            <a:r>
              <a:rPr lang="en-SG" sz="2000" dirty="0"/>
              <a:t>s a</a:t>
            </a:r>
            <a:r>
              <a:rPr lang="en-SG" sz="2000" spc="-45" dirty="0"/>
              <a:t>r</a:t>
            </a:r>
            <a:r>
              <a:rPr lang="en-SG" sz="2000" dirty="0"/>
              <a:t>e</a:t>
            </a:r>
            <a:r>
              <a:rPr lang="en-SG" sz="2000" spc="-15" dirty="0"/>
              <a:t> </a:t>
            </a:r>
            <a:r>
              <a:rPr lang="en-SG" sz="2000" spc="-5" dirty="0"/>
              <a:t>bui</a:t>
            </a:r>
            <a:r>
              <a:rPr lang="en-SG" sz="2000" spc="-10" dirty="0"/>
              <a:t>l</a:t>
            </a:r>
            <a:r>
              <a:rPr lang="en-SG" sz="2000" dirty="0"/>
              <a:t>t</a:t>
            </a:r>
            <a:r>
              <a:rPr lang="en-SG" sz="2000" spc="20" dirty="0"/>
              <a:t> </a:t>
            </a:r>
            <a:r>
              <a:rPr lang="en-SG" sz="2000" dirty="0"/>
              <a:t>in</a:t>
            </a:r>
            <a:r>
              <a:rPr lang="en-SG" sz="2000" spc="5" dirty="0"/>
              <a:t> </a:t>
            </a:r>
            <a:r>
              <a:rPr lang="en-SG" sz="2000" spc="-65" dirty="0"/>
              <a:t>f</a:t>
            </a:r>
            <a:r>
              <a:rPr lang="en-SG" sz="2000" dirty="0"/>
              <a:t>acil</a:t>
            </a:r>
            <a:r>
              <a:rPr lang="en-SG" sz="2000" spc="-10" dirty="0"/>
              <a:t>i</a:t>
            </a:r>
            <a:r>
              <a:rPr lang="en-SG" sz="2000" dirty="0"/>
              <a:t>ty</a:t>
            </a:r>
            <a:r>
              <a:rPr lang="en-SG" sz="2000" spc="10" dirty="0"/>
              <a:t> </a:t>
            </a:r>
            <a:r>
              <a:rPr lang="en-SG" sz="2000" spc="-80" dirty="0"/>
              <a:t>f</a:t>
            </a:r>
            <a:r>
              <a:rPr lang="en-SG" sz="2000" spc="-5" dirty="0"/>
              <a:t>o</a:t>
            </a:r>
            <a:r>
              <a:rPr lang="en-SG" sz="2000" dirty="0"/>
              <a:t>r </a:t>
            </a:r>
            <a:r>
              <a:rPr lang="en-SG" sz="2000" spc="-5" dirty="0"/>
              <a:t>SCD</a:t>
            </a:r>
            <a:r>
              <a:rPr lang="en-SG" sz="2000" dirty="0"/>
              <a:t>F</a:t>
            </a:r>
            <a:r>
              <a:rPr lang="en-SG" sz="2000" spc="20" dirty="0"/>
              <a:t> </a:t>
            </a:r>
            <a:r>
              <a:rPr lang="en-SG" sz="2000" spc="-5" dirty="0"/>
              <a:t>pe</a:t>
            </a:r>
            <a:r>
              <a:rPr lang="en-SG" sz="2000" spc="-65" dirty="0"/>
              <a:t>r</a:t>
            </a:r>
            <a:r>
              <a:rPr lang="en-SG" sz="2000" spc="-5" dirty="0"/>
              <a:t>sonal </a:t>
            </a:r>
            <a:r>
              <a:rPr lang="en-SG" sz="2000" spc="-45" dirty="0"/>
              <a:t>t</a:t>
            </a:r>
            <a:r>
              <a:rPr lang="en-SG" sz="2000" dirty="0"/>
              <a:t>o</a:t>
            </a:r>
            <a:r>
              <a:rPr lang="en-SG" sz="2000" spc="5" dirty="0"/>
              <a:t> </a:t>
            </a:r>
            <a:r>
              <a:rPr lang="en-SG" sz="2000" spc="-5" dirty="0"/>
              <a:t>us</a:t>
            </a:r>
            <a:r>
              <a:rPr lang="en-SG" sz="2000" dirty="0"/>
              <a:t>e</a:t>
            </a:r>
            <a:r>
              <a:rPr lang="en-SG" sz="2000" spc="-5" dirty="0"/>
              <a:t> </a:t>
            </a:r>
            <a:r>
              <a:rPr lang="en-SG" sz="2000" dirty="0"/>
              <a:t>in</a:t>
            </a:r>
            <a:r>
              <a:rPr lang="en-SG" sz="2000" spc="5" dirty="0"/>
              <a:t> </a:t>
            </a:r>
            <a:r>
              <a:rPr lang="en-SG" sz="2000" dirty="0"/>
              <a:t>the </a:t>
            </a:r>
            <a:r>
              <a:rPr lang="en-SG" sz="2000" spc="-10" dirty="0"/>
              <a:t>e</a:t>
            </a:r>
            <a:r>
              <a:rPr lang="en-SG" sz="2000" spc="-35" dirty="0"/>
              <a:t>v</a:t>
            </a:r>
            <a:r>
              <a:rPr lang="en-SG" sz="2000" dirty="0"/>
              <a:t>e</a:t>
            </a:r>
            <a:r>
              <a:rPr lang="en-SG" sz="2000" spc="-30" dirty="0"/>
              <a:t>n</a:t>
            </a:r>
            <a:r>
              <a:rPr lang="en-SG" sz="2000" dirty="0"/>
              <a:t>t </a:t>
            </a:r>
            <a:r>
              <a:rPr lang="en-SG" sz="2000" spc="-5" dirty="0"/>
              <a:t>o</a:t>
            </a:r>
            <a:r>
              <a:rPr lang="en-SG" sz="2000" dirty="0"/>
              <a:t>f</a:t>
            </a:r>
            <a:r>
              <a:rPr lang="en-SG" sz="2000" spc="-10" dirty="0"/>
              <a:t> </a:t>
            </a:r>
            <a:r>
              <a:rPr lang="en-SG" sz="2000" dirty="0"/>
              <a:t>an</a:t>
            </a:r>
            <a:r>
              <a:rPr lang="en-SG" sz="2000" spc="-5" dirty="0"/>
              <a:t> ou</a:t>
            </a:r>
            <a:r>
              <a:rPr lang="en-SG" sz="2000" dirty="0"/>
              <a:t>t </a:t>
            </a:r>
            <a:r>
              <a:rPr lang="en-SG" sz="2000" spc="-5" dirty="0"/>
              <a:t>b</a:t>
            </a:r>
            <a:r>
              <a:rPr lang="en-SG" sz="2000" spc="-35" dirty="0"/>
              <a:t>r</a:t>
            </a:r>
            <a:r>
              <a:rPr lang="en-SG" sz="2000" dirty="0"/>
              <a:t>eak</a:t>
            </a:r>
            <a:r>
              <a:rPr lang="en-SG" sz="2000" spc="-5" dirty="0"/>
              <a:t> o</a:t>
            </a:r>
            <a:r>
              <a:rPr lang="en-SG" sz="2000" dirty="0"/>
              <a:t>f</a:t>
            </a:r>
            <a:r>
              <a:rPr lang="en-SG" sz="2000" spc="-10" dirty="0"/>
              <a:t> </a:t>
            </a:r>
            <a:r>
              <a:rPr lang="en-SG" sz="2000" dirty="0"/>
              <a:t>a </a:t>
            </a:r>
            <a:r>
              <a:rPr lang="en-SG" sz="2000" spc="-5" dirty="0"/>
              <a:t>fi</a:t>
            </a:r>
            <a:r>
              <a:rPr lang="en-SG" sz="2000" spc="-45" dirty="0"/>
              <a:t>r</a:t>
            </a:r>
            <a:r>
              <a:rPr lang="en-SG" sz="2000" dirty="0"/>
              <a:t>e</a:t>
            </a:r>
            <a:r>
              <a:rPr lang="en-SG" sz="2000" spc="-15" dirty="0"/>
              <a:t> </a:t>
            </a:r>
            <a:r>
              <a:rPr lang="en-SG" sz="2000" dirty="0"/>
              <a:t>in a </a:t>
            </a:r>
            <a:r>
              <a:rPr lang="en-SG" sz="2000" spc="-5" dirty="0"/>
              <a:t>hig</a:t>
            </a:r>
            <a:r>
              <a:rPr lang="en-SG" sz="2000" dirty="0"/>
              <a:t>h-ri</a:t>
            </a:r>
            <a:r>
              <a:rPr lang="en-SG" sz="2000" spc="-15" dirty="0"/>
              <a:t>s</a:t>
            </a:r>
            <a:r>
              <a:rPr lang="en-SG" sz="2000" dirty="0"/>
              <a:t>e </a:t>
            </a:r>
            <a:r>
              <a:rPr lang="en-SG" sz="2000" spc="-5" dirty="0"/>
              <a:t>bui</a:t>
            </a:r>
            <a:r>
              <a:rPr lang="en-SG" sz="2000" spc="-10" dirty="0"/>
              <a:t>l</a:t>
            </a:r>
            <a:r>
              <a:rPr lang="en-SG" sz="2000" spc="-5" dirty="0"/>
              <a:t>di</a:t>
            </a:r>
            <a:r>
              <a:rPr lang="en-SG" sz="2000" spc="-15" dirty="0"/>
              <a:t>n</a:t>
            </a:r>
            <a:r>
              <a:rPr lang="en-SG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3231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AF25D0B-2CA1-B925-8DAB-A1AADBBF7604}"/>
              </a:ext>
            </a:extLst>
          </p:cNvPr>
          <p:cNvSpPr txBox="1">
            <a:spLocks/>
          </p:cNvSpPr>
          <p:nvPr/>
        </p:nvSpPr>
        <p:spPr>
          <a:xfrm>
            <a:off x="3249613" y="1412032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Visual Inspections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Breeching inlet: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Clear of obstructions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Housed in protective enclosure &amp; rigidly supported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Painted red and labelled “Wet riser breeching inlet”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Stack numerically differentiated</a:t>
            </a:r>
          </a:p>
          <a:p>
            <a:pPr lvl="2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64174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FA8477-D2A4-F1DC-AE90-529FE051E9B0}"/>
              </a:ext>
            </a:extLst>
          </p:cNvPr>
          <p:cNvSpPr txBox="1">
            <a:spLocks/>
          </p:cNvSpPr>
          <p:nvPr/>
        </p:nvSpPr>
        <p:spPr>
          <a:xfrm>
            <a:off x="3336699" y="1150775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Visual Inspections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Breeching inlet: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Breeching inlet connected to wet riser water tank or transfer tank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Location of breeching inlets are according to plan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0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DF60C4E-F446-F3F4-86F9-534E277777C6}"/>
              </a:ext>
            </a:extLst>
          </p:cNvPr>
          <p:cNvSpPr txBox="1">
            <a:spLocks/>
          </p:cNvSpPr>
          <p:nvPr/>
        </p:nvSpPr>
        <p:spPr>
          <a:xfrm>
            <a:off x="3325813" y="367004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Visual Inspections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Riser pipes: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Number of riser stacks in order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Direction of flow indicated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Earthling provided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Fire rated cover for pipe sections passing through unprotected areas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Air release valve provided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1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B8535C-DD27-57BB-96A1-3FA58757BC7F}"/>
              </a:ext>
            </a:extLst>
          </p:cNvPr>
          <p:cNvSpPr txBox="1">
            <a:spLocks/>
          </p:cNvSpPr>
          <p:nvPr/>
        </p:nvSpPr>
        <p:spPr>
          <a:xfrm>
            <a:off x="2966585" y="650033"/>
            <a:ext cx="7816523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Visual Inspections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Landing Valves: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Conditions of hand wheel satisfactory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Strapped &amp; padlocked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Pressure reducing facility provided if applicable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Riser numbers clearly indicated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Clear of obstructions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Painted in red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0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9958EDA-C7C6-41E8-A133-01575F773773}"/>
              </a:ext>
            </a:extLst>
          </p:cNvPr>
          <p:cNvSpPr txBox="1"/>
          <p:nvPr/>
        </p:nvSpPr>
        <p:spPr>
          <a:xfrm>
            <a:off x="2926080" y="254000"/>
            <a:ext cx="94081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SG" sz="2800" b="1" dirty="0">
                <a:solidFill>
                  <a:srgbClr val="FF0000"/>
                </a:solidFill>
              </a:rPr>
              <a:t>Fire Technology &amp; relevant Singapore Standards / Code of Practise</a:t>
            </a:r>
          </a:p>
          <a:p>
            <a:pPr>
              <a:defRPr/>
            </a:pPr>
            <a:endParaRPr lang="en-SG" sz="2800" b="1" dirty="0"/>
          </a:p>
          <a:p>
            <a:pPr marL="487672" indent="-487672">
              <a:buFontTx/>
              <a:buChar char="-"/>
              <a:defRPr/>
            </a:pPr>
            <a:r>
              <a:rPr lang="en-SG" sz="2800" b="1" dirty="0">
                <a:solidFill>
                  <a:srgbClr val="FF0000"/>
                </a:solidFill>
              </a:rPr>
              <a:t>Sprinklers CP 52</a:t>
            </a:r>
          </a:p>
          <a:p>
            <a:pPr>
              <a:defRPr/>
            </a:pPr>
            <a:endParaRPr lang="en-SG" sz="2800" b="1" dirty="0"/>
          </a:p>
          <a:p>
            <a:pPr marL="487672" indent="-487672">
              <a:buFontTx/>
              <a:buChar char="-"/>
              <a:defRPr/>
            </a:pPr>
            <a:r>
              <a:rPr lang="en-SG" sz="2800" b="1" dirty="0">
                <a:solidFill>
                  <a:srgbClr val="FF0000"/>
                </a:solidFill>
              </a:rPr>
              <a:t>Fire Alarm / Detectors SS 645 (Former CP 10)</a:t>
            </a:r>
          </a:p>
          <a:p>
            <a:pPr>
              <a:defRPr/>
            </a:pPr>
            <a:endParaRPr lang="en-SG" sz="2800" b="1" dirty="0"/>
          </a:p>
          <a:p>
            <a:pPr marL="487672" indent="-487672">
              <a:buFontTx/>
              <a:buChar char="-"/>
              <a:defRPr/>
            </a:pPr>
            <a:r>
              <a:rPr lang="en-SG" sz="2800" b="1" dirty="0">
                <a:solidFill>
                  <a:srgbClr val="FF0000"/>
                </a:solidFill>
              </a:rPr>
              <a:t>Emergency Voice Comms SS 546</a:t>
            </a:r>
          </a:p>
          <a:p>
            <a:pPr>
              <a:defRPr/>
            </a:pPr>
            <a:endParaRPr lang="en-SG" sz="2800" b="1" dirty="0"/>
          </a:p>
          <a:p>
            <a:pPr marL="487672" indent="-487672">
              <a:buFontTx/>
              <a:buChar char="-"/>
              <a:defRPr/>
            </a:pPr>
            <a:r>
              <a:rPr lang="en-SG" sz="2800" b="1" dirty="0"/>
              <a:t>Fire Extinguishers SS 578</a:t>
            </a:r>
          </a:p>
          <a:p>
            <a:pPr>
              <a:defRPr/>
            </a:pPr>
            <a:endParaRPr lang="en-SG" sz="2800" b="1" dirty="0"/>
          </a:p>
          <a:p>
            <a:pPr marL="487672" indent="-487672">
              <a:buFontTx/>
              <a:buChar char="-"/>
              <a:defRPr/>
            </a:pPr>
            <a:r>
              <a:rPr lang="en-SG" sz="2800" b="1" dirty="0"/>
              <a:t>Hydrants, </a:t>
            </a:r>
            <a:r>
              <a:rPr lang="en-SG" sz="2800" b="1" dirty="0">
                <a:solidFill>
                  <a:srgbClr val="FF0000"/>
                </a:solidFill>
              </a:rPr>
              <a:t>Wet / Dry Rising Mains</a:t>
            </a:r>
            <a:r>
              <a:rPr lang="en-SG" sz="2800" b="1" dirty="0"/>
              <a:t>, </a:t>
            </a:r>
            <a:r>
              <a:rPr lang="en-SG" sz="2800" b="1" dirty="0" err="1"/>
              <a:t>Hosereels</a:t>
            </a:r>
            <a:r>
              <a:rPr lang="en-SG" sz="2800" b="1" dirty="0"/>
              <a:t> SS 575</a:t>
            </a:r>
          </a:p>
          <a:p>
            <a:pPr marL="487672" indent="-487672">
              <a:buFontTx/>
              <a:buChar char="-"/>
              <a:defRPr/>
            </a:pPr>
            <a:endParaRPr lang="en-SG" sz="2800" b="1" dirty="0"/>
          </a:p>
          <a:p>
            <a:pPr marL="487672" indent="-487672">
              <a:buFontTx/>
              <a:buChar char="-"/>
              <a:defRPr/>
            </a:pPr>
            <a:r>
              <a:rPr lang="en-SG" sz="2800" b="1" dirty="0">
                <a:solidFill>
                  <a:srgbClr val="FF0000"/>
                </a:solidFill>
              </a:rPr>
              <a:t>Smoke Control Chapter 7 ( Fire Code / SS 553)</a:t>
            </a:r>
          </a:p>
        </p:txBody>
      </p:sp>
    </p:spTree>
    <p:extLst>
      <p:ext uri="{BB962C8B-B14F-4D97-AF65-F5344CB8AC3E}">
        <p14:creationId xmlns:p14="http://schemas.microsoft.com/office/powerpoint/2010/main" val="214050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B61C6F-B730-45FE-9F2D-CCD8B1D54258}"/>
              </a:ext>
            </a:extLst>
          </p:cNvPr>
          <p:cNvSpPr txBox="1">
            <a:spLocks/>
          </p:cNvSpPr>
          <p:nvPr/>
        </p:nvSpPr>
        <p:spPr>
          <a:xfrm>
            <a:off x="3293155" y="911290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Flow test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The wet riser system are tested for sufficient discharge flow under gravity feed or pump operation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The minimum discharge stipulated in the SS 575 as follows: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Commercial buildings – 38 litre/s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Residential buildings – 27 litre/s</a:t>
            </a:r>
          </a:p>
          <a:p>
            <a:pPr lvl="1"/>
            <a:endParaRPr lang="en-SG"/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11567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7F778B-D9B8-C33D-A389-668FA78119EB}"/>
              </a:ext>
            </a:extLst>
          </p:cNvPr>
          <p:cNvSpPr txBox="1">
            <a:spLocks/>
          </p:cNvSpPr>
          <p:nvPr/>
        </p:nvSpPr>
        <p:spPr>
          <a:xfrm>
            <a:off x="2955699" y="998375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Flow test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The procedure is first hydraulically critical landing valve must be identified. Usually the highest or lowest landing valve in the riser stack is subjected to flow test.</a:t>
            </a:r>
          </a:p>
          <a:p>
            <a:pPr lvl="1"/>
            <a:endParaRPr lang="en-SG"/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2283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8D53B8-7E98-59E0-B9C2-BB0E52A62F6C}"/>
              </a:ext>
            </a:extLst>
          </p:cNvPr>
          <p:cNvSpPr txBox="1">
            <a:spLocks/>
          </p:cNvSpPr>
          <p:nvPr/>
        </p:nvSpPr>
        <p:spPr>
          <a:xfrm>
            <a:off x="3336699" y="780662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Flow test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A hydrant flow testing nozzle is connected to the landing valve and the flow is measured</a:t>
            </a:r>
          </a:p>
          <a:p>
            <a:pPr lvl="1"/>
            <a:endParaRPr lang="en-SG"/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95903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90226E-A5B6-7A73-5C4C-D9B73F778CF3}"/>
              </a:ext>
            </a:extLst>
          </p:cNvPr>
          <p:cNvSpPr txBox="1">
            <a:spLocks/>
          </p:cNvSpPr>
          <p:nvPr/>
        </p:nvSpPr>
        <p:spPr>
          <a:xfrm>
            <a:off x="2955698" y="1281404"/>
            <a:ext cx="7816523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Flow test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The code of practice also permits testing wet riser system by opening three landing valves concurrently and measuring the cumulative flow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The average cumulative flow should be greater than 38 l/s.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56909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43E0CC-D4B9-57A9-A4E5-7C514648E6CF}"/>
              </a:ext>
            </a:extLst>
          </p:cNvPr>
          <p:cNvSpPr txBox="1">
            <a:spLocks/>
          </p:cNvSpPr>
          <p:nvPr/>
        </p:nvSpPr>
        <p:spPr>
          <a:xfrm>
            <a:off x="3010127" y="911290"/>
            <a:ext cx="7816523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Static pressure test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Identify hydraulically critical landing valves for static pressure.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The maximum static pressure at the critical landing valves should not exceed 8 bars</a:t>
            </a:r>
          </a:p>
          <a:p>
            <a:pPr lvl="2"/>
            <a:r>
              <a:rPr lang="en-SG">
                <a:solidFill>
                  <a:srgbClr val="FF0000"/>
                </a:solidFill>
              </a:rPr>
              <a:t>Static pressure could be measured by pressure gauge which can be fixed on the landing valves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3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BB8AB5-88EB-E0E1-E892-04B8FDF8E6F8}"/>
              </a:ext>
            </a:extLst>
          </p:cNvPr>
          <p:cNvSpPr txBox="1">
            <a:spLocks/>
          </p:cNvSpPr>
          <p:nvPr/>
        </p:nvSpPr>
        <p:spPr>
          <a:xfrm>
            <a:off x="3195184" y="1270518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575:2012 (Fire hydrant, rising mains and hose reel systems)</a:t>
            </a:r>
          </a:p>
          <a:p>
            <a:r>
              <a:rPr lang="en-SG"/>
              <a:t>Rising mains must be regularly inspected and tested to satisfactory standard in accordance with the requirements of SS 575</a:t>
            </a:r>
          </a:p>
          <a:p>
            <a:endParaRPr lang="en-SG"/>
          </a:p>
          <a:p>
            <a:r>
              <a:rPr lang="en-SG">
                <a:solidFill>
                  <a:srgbClr val="FF0000"/>
                </a:solidFill>
              </a:rPr>
              <a:t>Testing and Maintenance of Wet Rising Main: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Testing of pumping equipment is similar to sprinkler system</a:t>
            </a:r>
          </a:p>
          <a:p>
            <a:pPr lvl="1"/>
            <a:r>
              <a:rPr lang="en-SG">
                <a:solidFill>
                  <a:srgbClr val="FF0000"/>
                </a:solidFill>
              </a:rPr>
              <a:t>Water supply &amp; storage checking procedures are similar to sprinkler system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6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BBEC-CE80-0B4A-82CB-B9A5F5F4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99" y="355828"/>
            <a:ext cx="13897196" cy="874258"/>
          </a:xfrm>
        </p:spPr>
        <p:txBody>
          <a:bodyPr/>
          <a:lstStyle/>
          <a:p>
            <a:r>
              <a:rPr lang="en-SG" dirty="0"/>
              <a:t>Dry Rising 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98CD6-D9E5-5D91-7312-2AFF9FE33E2E}"/>
              </a:ext>
            </a:extLst>
          </p:cNvPr>
          <p:cNvSpPr txBox="1">
            <a:spLocks/>
          </p:cNvSpPr>
          <p:nvPr/>
        </p:nvSpPr>
        <p:spPr>
          <a:xfrm>
            <a:off x="742706" y="1150778"/>
            <a:ext cx="7263235" cy="4173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575:2012 (Fire hydrant, rising mains and hose reel systems)</a:t>
            </a:r>
          </a:p>
          <a:p>
            <a:r>
              <a:rPr lang="en-SG" dirty="0"/>
              <a:t>Rising mains must be regularly inspected and tested to satisfactory standard in accordance with the requirements of SS 575</a:t>
            </a:r>
          </a:p>
          <a:p>
            <a:endParaRPr lang="en-SG" dirty="0"/>
          </a:p>
          <a:p>
            <a:r>
              <a:rPr lang="en-SG" dirty="0"/>
              <a:t>Testing and Maintenance of Dry Rising Main:</a:t>
            </a:r>
          </a:p>
          <a:p>
            <a:pPr lvl="1"/>
            <a:r>
              <a:rPr lang="en-SG" dirty="0"/>
              <a:t>Visual Inspections</a:t>
            </a:r>
          </a:p>
          <a:p>
            <a:pPr lvl="1"/>
            <a:r>
              <a:rPr lang="en-SG" dirty="0"/>
              <a:t>Hydrostatic Pressure Testing</a:t>
            </a:r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D726-37DB-C1CB-4450-E692B8146ECD}"/>
              </a:ext>
            </a:extLst>
          </p:cNvPr>
          <p:cNvSpPr txBox="1">
            <a:spLocks/>
          </p:cNvSpPr>
          <p:nvPr/>
        </p:nvSpPr>
        <p:spPr>
          <a:xfrm>
            <a:off x="6577578" y="8877528"/>
            <a:ext cx="3625868" cy="32134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29CAD1-65A5-443A-A780-56AA611BEB49}" type="slidenum">
              <a:rPr lang="en-SG" smtClean="0"/>
              <a:pPr/>
              <a:t>36</a:t>
            </a:fld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A92F3-0C85-526F-BDBD-6C57AC86C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0" r="4419"/>
          <a:stretch/>
        </p:blipFill>
        <p:spPr>
          <a:xfrm>
            <a:off x="7805141" y="713513"/>
            <a:ext cx="4310659" cy="4298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AC1748-365C-03EF-2D40-2F30ADF6DB86}"/>
              </a:ext>
            </a:extLst>
          </p:cNvPr>
          <p:cNvSpPr txBox="1"/>
          <p:nvPr/>
        </p:nvSpPr>
        <p:spPr>
          <a:xfrm>
            <a:off x="3133778" y="4715332"/>
            <a:ext cx="5551205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l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SG" sz="2000" spc="-5" dirty="0"/>
              <a:t>Dr</a:t>
            </a:r>
            <a:r>
              <a:rPr lang="en-SG" sz="2000" dirty="0"/>
              <a:t>y</a:t>
            </a:r>
            <a:r>
              <a:rPr lang="en-SG" sz="2000" spc="15" dirty="0"/>
              <a:t> </a:t>
            </a:r>
            <a:r>
              <a:rPr lang="en-SG" sz="2000" dirty="0"/>
              <a:t>ri</a:t>
            </a:r>
            <a:r>
              <a:rPr lang="en-SG" sz="2000" spc="-15" dirty="0"/>
              <a:t>s</a:t>
            </a:r>
            <a:r>
              <a:rPr lang="en-SG" sz="2000" dirty="0"/>
              <a:t>er </a:t>
            </a:r>
            <a:r>
              <a:rPr lang="en-SG" sz="2000" spc="-75" dirty="0"/>
              <a:t>s</a:t>
            </a:r>
            <a:r>
              <a:rPr lang="en-SG" sz="2000" spc="-25" dirty="0"/>
              <a:t>y</a:t>
            </a:r>
            <a:r>
              <a:rPr lang="en-SG" sz="2000" spc="-45" dirty="0"/>
              <a:t>st</a:t>
            </a:r>
            <a:r>
              <a:rPr lang="en-SG" sz="2000" dirty="0"/>
              <a:t>ems</a:t>
            </a:r>
            <a:r>
              <a:rPr lang="en-SG" sz="2000" spc="-15" dirty="0"/>
              <a:t> </a:t>
            </a:r>
            <a:r>
              <a:rPr lang="en-SG" sz="2000" dirty="0"/>
              <a:t>a</a:t>
            </a:r>
            <a:r>
              <a:rPr lang="en-SG" sz="2000" spc="-40" dirty="0"/>
              <a:t>r</a:t>
            </a:r>
            <a:r>
              <a:rPr lang="en-SG" sz="2000" dirty="0"/>
              <a:t>e</a:t>
            </a:r>
            <a:r>
              <a:rPr lang="en-SG" sz="2000" spc="-15" dirty="0"/>
              <a:t> </a:t>
            </a:r>
            <a:r>
              <a:rPr lang="en-SG" sz="2000" spc="-5" dirty="0"/>
              <a:t>us</a:t>
            </a:r>
            <a:r>
              <a:rPr lang="en-SG" sz="2000" spc="-10" dirty="0"/>
              <a:t>e</a:t>
            </a:r>
            <a:r>
              <a:rPr lang="en-SG" sz="2000" dirty="0"/>
              <a:t>d</a:t>
            </a:r>
            <a:r>
              <a:rPr lang="en-SG" sz="2000" spc="10" dirty="0"/>
              <a:t> </a:t>
            </a:r>
            <a:r>
              <a:rPr lang="en-SG" sz="2000" spc="-80" dirty="0"/>
              <a:t>f</a:t>
            </a:r>
            <a:r>
              <a:rPr lang="en-SG" sz="2000" spc="-5" dirty="0"/>
              <a:t>o</a:t>
            </a:r>
            <a:r>
              <a:rPr lang="en-SG" sz="2000" dirty="0"/>
              <a:t>r </a:t>
            </a:r>
            <a:r>
              <a:rPr lang="en-SG" sz="2000" spc="-5" dirty="0"/>
              <a:t>b</a:t>
            </a:r>
            <a:r>
              <a:rPr lang="en-SG" sz="2000" spc="-15" dirty="0"/>
              <a:t>u</a:t>
            </a:r>
            <a:r>
              <a:rPr lang="en-SG" sz="2000" dirty="0"/>
              <a:t>i</a:t>
            </a:r>
            <a:r>
              <a:rPr lang="en-SG" sz="2000" spc="-10" dirty="0"/>
              <a:t>l</a:t>
            </a:r>
            <a:r>
              <a:rPr lang="en-SG" sz="2000" spc="-5" dirty="0"/>
              <a:t>di</a:t>
            </a:r>
            <a:r>
              <a:rPr lang="en-SG" sz="2000" spc="-15" dirty="0"/>
              <a:t>n</a:t>
            </a:r>
            <a:r>
              <a:rPr lang="en-SG" sz="2000" dirty="0"/>
              <a:t>gs</a:t>
            </a:r>
            <a:r>
              <a:rPr lang="en-SG" sz="2000" spc="45" dirty="0"/>
              <a:t> </a:t>
            </a:r>
            <a:r>
              <a:rPr lang="en-SG" sz="2000" dirty="0"/>
              <a:t>wi</a:t>
            </a:r>
            <a:r>
              <a:rPr lang="en-SG" sz="2000" spc="-15" dirty="0"/>
              <a:t>t</a:t>
            </a:r>
            <a:r>
              <a:rPr lang="en-SG" sz="2000" dirty="0"/>
              <a:t>h </a:t>
            </a:r>
            <a:r>
              <a:rPr lang="en-SG" sz="2000" spc="-5" dirty="0"/>
              <a:t>habi</a:t>
            </a:r>
            <a:r>
              <a:rPr lang="en-SG" sz="2000" spc="-45" dirty="0"/>
              <a:t>t</a:t>
            </a:r>
            <a:r>
              <a:rPr lang="en-SG" sz="2000" dirty="0"/>
              <a:t>able</a:t>
            </a:r>
            <a:r>
              <a:rPr lang="en-SG" sz="2000" spc="25" dirty="0"/>
              <a:t> </a:t>
            </a:r>
            <a:r>
              <a:rPr lang="en-SG" sz="2000" spc="-45" dirty="0"/>
              <a:t>st</a:t>
            </a:r>
            <a:r>
              <a:rPr lang="en-SG" sz="2000" spc="-5" dirty="0"/>
              <a:t>o</a:t>
            </a:r>
            <a:r>
              <a:rPr lang="en-SG" sz="2000" spc="-35" dirty="0"/>
              <a:t>r</a:t>
            </a:r>
            <a:r>
              <a:rPr lang="en-SG" sz="2000" spc="-25" dirty="0"/>
              <a:t>e</a:t>
            </a:r>
            <a:r>
              <a:rPr lang="en-SG" sz="2000" dirty="0"/>
              <a:t>y</a:t>
            </a:r>
            <a:r>
              <a:rPr lang="en-SG" sz="2000" spc="5" dirty="0"/>
              <a:t> </a:t>
            </a:r>
            <a:r>
              <a:rPr lang="en-SG" sz="2000" dirty="0">
                <a:solidFill>
                  <a:srgbClr val="FF0000"/>
                </a:solidFill>
              </a:rPr>
              <a:t>abo</a:t>
            </a:r>
            <a:r>
              <a:rPr lang="en-SG" sz="2000" spc="-45" dirty="0">
                <a:solidFill>
                  <a:srgbClr val="FF0000"/>
                </a:solidFill>
              </a:rPr>
              <a:t>v</a:t>
            </a:r>
            <a:r>
              <a:rPr lang="en-SG" sz="2000" dirty="0">
                <a:solidFill>
                  <a:srgbClr val="FF0000"/>
                </a:solidFill>
              </a:rPr>
              <a:t>e 10m to 60m in habitable </a:t>
            </a:r>
            <a:r>
              <a:rPr lang="en-SG" sz="2000" spc="-5" dirty="0">
                <a:solidFill>
                  <a:srgbClr val="FF0000"/>
                </a:solidFill>
              </a:rPr>
              <a:t>high</a:t>
            </a:r>
          </a:p>
          <a:p>
            <a:pPr marL="355600" marR="53975" indent="-342900" algn="l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lang="en-SG" sz="2000" spc="-5" dirty="0"/>
              <a:t>Dr</a:t>
            </a:r>
            <a:r>
              <a:rPr lang="en-SG" sz="2000" dirty="0"/>
              <a:t>y</a:t>
            </a:r>
            <a:r>
              <a:rPr lang="en-SG" sz="2000" spc="15" dirty="0"/>
              <a:t> </a:t>
            </a:r>
            <a:r>
              <a:rPr lang="en-SG" sz="2000" dirty="0"/>
              <a:t>ri</a:t>
            </a:r>
            <a:r>
              <a:rPr lang="en-SG" sz="2000" spc="-15" dirty="0"/>
              <a:t>s</a:t>
            </a:r>
            <a:r>
              <a:rPr lang="en-SG" sz="2000" dirty="0"/>
              <a:t>e</a:t>
            </a:r>
            <a:r>
              <a:rPr lang="en-SG" sz="2000" spc="-60" dirty="0"/>
              <a:t>r</a:t>
            </a:r>
            <a:r>
              <a:rPr lang="en-SG" sz="2000" dirty="0"/>
              <a:t>s a</a:t>
            </a:r>
            <a:r>
              <a:rPr lang="en-SG" sz="2000" spc="-45" dirty="0"/>
              <a:t>r</a:t>
            </a:r>
            <a:r>
              <a:rPr lang="en-SG" sz="2000" dirty="0"/>
              <a:t>e</a:t>
            </a:r>
            <a:r>
              <a:rPr lang="en-SG" sz="2000" spc="-15" dirty="0"/>
              <a:t> </a:t>
            </a:r>
            <a:r>
              <a:rPr lang="en-SG" sz="2000" spc="-5" dirty="0"/>
              <a:t>bui</a:t>
            </a:r>
            <a:r>
              <a:rPr lang="en-SG" sz="2000" spc="-10" dirty="0"/>
              <a:t>l</a:t>
            </a:r>
            <a:r>
              <a:rPr lang="en-SG" sz="2000" dirty="0"/>
              <a:t>t</a:t>
            </a:r>
            <a:r>
              <a:rPr lang="en-SG" sz="2000" spc="20" dirty="0"/>
              <a:t> </a:t>
            </a:r>
            <a:r>
              <a:rPr lang="en-SG" sz="2000" dirty="0"/>
              <a:t>in</a:t>
            </a:r>
            <a:r>
              <a:rPr lang="en-SG" sz="2000" spc="5" dirty="0"/>
              <a:t> </a:t>
            </a:r>
            <a:r>
              <a:rPr lang="en-SG" sz="2000" spc="-65" dirty="0"/>
              <a:t>f</a:t>
            </a:r>
            <a:r>
              <a:rPr lang="en-SG" sz="2000" dirty="0"/>
              <a:t>acil</a:t>
            </a:r>
            <a:r>
              <a:rPr lang="en-SG" sz="2000" spc="-10" dirty="0"/>
              <a:t>i</a:t>
            </a:r>
            <a:r>
              <a:rPr lang="en-SG" sz="2000" dirty="0"/>
              <a:t>ty</a:t>
            </a:r>
            <a:r>
              <a:rPr lang="en-SG" sz="2000" spc="10" dirty="0"/>
              <a:t> </a:t>
            </a:r>
            <a:r>
              <a:rPr lang="en-SG" sz="2000" spc="-80" dirty="0"/>
              <a:t>f</a:t>
            </a:r>
            <a:r>
              <a:rPr lang="en-SG" sz="2000" spc="-5" dirty="0"/>
              <a:t>o</a:t>
            </a:r>
            <a:r>
              <a:rPr lang="en-SG" sz="2000" dirty="0"/>
              <a:t>r </a:t>
            </a:r>
            <a:r>
              <a:rPr lang="en-SG" sz="2000" spc="-5" dirty="0"/>
              <a:t>SCD</a:t>
            </a:r>
            <a:r>
              <a:rPr lang="en-SG" sz="2000" dirty="0"/>
              <a:t>F</a:t>
            </a:r>
            <a:r>
              <a:rPr lang="en-SG" sz="2000" spc="20" dirty="0"/>
              <a:t> </a:t>
            </a:r>
            <a:r>
              <a:rPr lang="en-SG" sz="2000" spc="-5" dirty="0"/>
              <a:t>pe</a:t>
            </a:r>
            <a:r>
              <a:rPr lang="en-SG" sz="2000" spc="-65" dirty="0"/>
              <a:t>r</a:t>
            </a:r>
            <a:r>
              <a:rPr lang="en-SG" sz="2000" spc="-5" dirty="0"/>
              <a:t>sonal </a:t>
            </a:r>
            <a:r>
              <a:rPr lang="en-SG" sz="2000" spc="-45" dirty="0"/>
              <a:t>t</a:t>
            </a:r>
            <a:r>
              <a:rPr lang="en-SG" sz="2000" dirty="0"/>
              <a:t>o</a:t>
            </a:r>
            <a:r>
              <a:rPr lang="en-SG" sz="2000" spc="5" dirty="0"/>
              <a:t> </a:t>
            </a:r>
            <a:r>
              <a:rPr lang="en-SG" sz="2000" spc="-5" dirty="0"/>
              <a:t>us</a:t>
            </a:r>
            <a:r>
              <a:rPr lang="en-SG" sz="2000" dirty="0"/>
              <a:t>e</a:t>
            </a:r>
            <a:r>
              <a:rPr lang="en-SG" sz="2000" spc="-5" dirty="0"/>
              <a:t> </a:t>
            </a:r>
            <a:r>
              <a:rPr lang="en-SG" sz="2000" dirty="0"/>
              <a:t>in</a:t>
            </a:r>
            <a:r>
              <a:rPr lang="en-SG" sz="2000" spc="5" dirty="0"/>
              <a:t> </a:t>
            </a:r>
            <a:r>
              <a:rPr lang="en-SG" sz="2000" dirty="0"/>
              <a:t>the </a:t>
            </a:r>
            <a:r>
              <a:rPr lang="en-SG" sz="2000" spc="-10" dirty="0"/>
              <a:t>e</a:t>
            </a:r>
            <a:r>
              <a:rPr lang="en-SG" sz="2000" spc="-35" dirty="0"/>
              <a:t>v</a:t>
            </a:r>
            <a:r>
              <a:rPr lang="en-SG" sz="2000" dirty="0"/>
              <a:t>e</a:t>
            </a:r>
            <a:r>
              <a:rPr lang="en-SG" sz="2000" spc="-30" dirty="0"/>
              <a:t>n</a:t>
            </a:r>
            <a:r>
              <a:rPr lang="en-SG" sz="2000" dirty="0"/>
              <a:t>t </a:t>
            </a:r>
            <a:r>
              <a:rPr lang="en-SG" sz="2000" spc="-5" dirty="0"/>
              <a:t>o</a:t>
            </a:r>
            <a:r>
              <a:rPr lang="en-SG" sz="2000" dirty="0"/>
              <a:t>f</a:t>
            </a:r>
            <a:r>
              <a:rPr lang="en-SG" sz="2000" spc="-10" dirty="0"/>
              <a:t> </a:t>
            </a:r>
            <a:r>
              <a:rPr lang="en-SG" sz="2000" dirty="0"/>
              <a:t>an</a:t>
            </a:r>
            <a:r>
              <a:rPr lang="en-SG" sz="2000" spc="-5" dirty="0"/>
              <a:t> ou</a:t>
            </a:r>
            <a:r>
              <a:rPr lang="en-SG" sz="2000" dirty="0"/>
              <a:t>t </a:t>
            </a:r>
            <a:r>
              <a:rPr lang="en-SG" sz="2000" spc="-5" dirty="0"/>
              <a:t>b</a:t>
            </a:r>
            <a:r>
              <a:rPr lang="en-SG" sz="2000" spc="-35" dirty="0"/>
              <a:t>r</a:t>
            </a:r>
            <a:r>
              <a:rPr lang="en-SG" sz="2000" dirty="0"/>
              <a:t>eak</a:t>
            </a:r>
            <a:r>
              <a:rPr lang="en-SG" sz="2000" spc="-5" dirty="0"/>
              <a:t> o</a:t>
            </a:r>
            <a:r>
              <a:rPr lang="en-SG" sz="2000" dirty="0"/>
              <a:t>f</a:t>
            </a:r>
            <a:r>
              <a:rPr lang="en-SG" sz="2000" spc="-10" dirty="0"/>
              <a:t> </a:t>
            </a:r>
            <a:r>
              <a:rPr lang="en-SG" sz="2000" dirty="0"/>
              <a:t>a </a:t>
            </a:r>
            <a:r>
              <a:rPr lang="en-SG" sz="2000" spc="-5" dirty="0"/>
              <a:t>fi</a:t>
            </a:r>
            <a:r>
              <a:rPr lang="en-SG" sz="2000" spc="-45" dirty="0"/>
              <a:t>r</a:t>
            </a:r>
            <a:r>
              <a:rPr lang="en-SG" sz="2000" dirty="0"/>
              <a:t>e</a:t>
            </a:r>
            <a:r>
              <a:rPr lang="en-SG" sz="2000" spc="-15" dirty="0"/>
              <a:t> </a:t>
            </a:r>
            <a:r>
              <a:rPr lang="en-SG" sz="2000" dirty="0"/>
              <a:t>in a </a:t>
            </a:r>
            <a:r>
              <a:rPr lang="en-SG" sz="2000" spc="-5" dirty="0"/>
              <a:t>hig</a:t>
            </a:r>
            <a:r>
              <a:rPr lang="en-SG" sz="2000" dirty="0"/>
              <a:t>h-ri</a:t>
            </a:r>
            <a:r>
              <a:rPr lang="en-SG" sz="2000" spc="-15" dirty="0"/>
              <a:t>s</a:t>
            </a:r>
            <a:r>
              <a:rPr lang="en-SG" sz="2000" dirty="0"/>
              <a:t>e </a:t>
            </a:r>
            <a:r>
              <a:rPr lang="en-SG" sz="2000" spc="-5" dirty="0"/>
              <a:t>bui</a:t>
            </a:r>
            <a:r>
              <a:rPr lang="en-SG" sz="2000" spc="-10" dirty="0"/>
              <a:t>l</a:t>
            </a:r>
            <a:r>
              <a:rPr lang="en-SG" sz="2000" spc="-5" dirty="0"/>
              <a:t>di</a:t>
            </a:r>
            <a:r>
              <a:rPr lang="en-SG" sz="2000" spc="-15" dirty="0"/>
              <a:t>n</a:t>
            </a:r>
            <a:r>
              <a:rPr lang="en-SG" sz="2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79886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04AB4B7-7051-7740-85C7-58A5022E06C9}"/>
              </a:ext>
            </a:extLst>
          </p:cNvPr>
          <p:cNvSpPr txBox="1">
            <a:spLocks/>
          </p:cNvSpPr>
          <p:nvPr/>
        </p:nvSpPr>
        <p:spPr>
          <a:xfrm>
            <a:off x="2955699" y="345232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575:2012 (Fire hydrant, rising mains and hose reel systems)</a:t>
            </a:r>
          </a:p>
          <a:p>
            <a:r>
              <a:rPr lang="en-SG" dirty="0"/>
              <a:t>Rising mains must be regularly inspected and tested to satisfactory standard in accordance with the requirements of SS 575</a:t>
            </a:r>
          </a:p>
          <a:p>
            <a:endParaRPr lang="en-SG" dirty="0"/>
          </a:p>
          <a:p>
            <a:r>
              <a:rPr lang="en-SG" dirty="0"/>
              <a:t>Testing and Maintenance of Dry Rising Main:</a:t>
            </a:r>
          </a:p>
          <a:p>
            <a:pPr lvl="1"/>
            <a:r>
              <a:rPr lang="en-SG" dirty="0"/>
              <a:t>Visual Inspections</a:t>
            </a:r>
          </a:p>
          <a:p>
            <a:pPr lvl="2"/>
            <a:r>
              <a:rPr lang="en-SG" dirty="0"/>
              <a:t>Breeching inlet</a:t>
            </a:r>
          </a:p>
          <a:p>
            <a:pPr lvl="2"/>
            <a:r>
              <a:rPr lang="en-SG" dirty="0"/>
              <a:t>Riser pipe</a:t>
            </a:r>
          </a:p>
          <a:p>
            <a:pPr lvl="2"/>
            <a:r>
              <a:rPr lang="en-SG" dirty="0"/>
              <a:t>Landing valves</a:t>
            </a:r>
          </a:p>
          <a:p>
            <a:pPr lvl="2"/>
            <a:r>
              <a:rPr lang="en-SG" dirty="0"/>
              <a:t>Inspections are similar to wet rising mains system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35981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282627C-D99C-03BD-7A46-4045253468B3}"/>
              </a:ext>
            </a:extLst>
          </p:cNvPr>
          <p:cNvSpPr txBox="1">
            <a:spLocks/>
          </p:cNvSpPr>
          <p:nvPr/>
        </p:nvSpPr>
        <p:spPr>
          <a:xfrm>
            <a:off x="1290184" y="0"/>
            <a:ext cx="7816523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575:2012 (Fire hydrant, rising mains and hose reel systems)</a:t>
            </a:r>
          </a:p>
          <a:p>
            <a:r>
              <a:rPr lang="en-SG" dirty="0"/>
              <a:t>Rising mains must be regularly inspected and tested to satisfactory standard in accordance with the requirements of SS 575</a:t>
            </a:r>
          </a:p>
          <a:p>
            <a:endParaRPr lang="en-SG" dirty="0"/>
          </a:p>
          <a:p>
            <a:r>
              <a:rPr lang="en-SG" dirty="0"/>
              <a:t>Testing and Maintenance of Dry Rising Main:</a:t>
            </a:r>
          </a:p>
          <a:p>
            <a:pPr lvl="1"/>
            <a:r>
              <a:rPr lang="en-SG" dirty="0"/>
              <a:t>Hydrostatic Pressure Testing:</a:t>
            </a:r>
          </a:p>
          <a:p>
            <a:pPr lvl="2"/>
            <a:r>
              <a:rPr lang="en-SG" dirty="0"/>
              <a:t>Charge the rise stack with water using a hand pump or a motorised pump and develop a pressure of 200psi or 14 bar and lock the valve so that you will be able to observe any pressure drop</a:t>
            </a:r>
          </a:p>
          <a:p>
            <a:pPr lvl="2"/>
            <a:r>
              <a:rPr lang="en-SG" dirty="0"/>
              <a:t>The pressure must remain unchanged for 2 hours</a:t>
            </a:r>
          </a:p>
          <a:p>
            <a:endParaRPr lang="en-S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55A04-6B51-0281-3493-3B54221AB5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82" y="720751"/>
            <a:ext cx="3176518" cy="2351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D2631A-4240-0599-2E14-28B69E8C97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483" y="3071807"/>
            <a:ext cx="3176518" cy="20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BD42-0B84-0C0C-FA89-C98C7A70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3" y="399370"/>
            <a:ext cx="8338457" cy="1412324"/>
          </a:xfrm>
        </p:spPr>
        <p:txBody>
          <a:bodyPr/>
          <a:lstStyle/>
          <a:p>
            <a:r>
              <a:rPr lang="en-SG" dirty="0"/>
              <a:t>Smoke Control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5143-4D10-661E-C3D7-FAEBB414002F}"/>
              </a:ext>
            </a:extLst>
          </p:cNvPr>
          <p:cNvSpPr txBox="1">
            <a:spLocks/>
          </p:cNvSpPr>
          <p:nvPr/>
        </p:nvSpPr>
        <p:spPr>
          <a:xfrm>
            <a:off x="2188030" y="1408145"/>
            <a:ext cx="9731828" cy="4041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553 (Mechanical ventilation and air-conditioning in building) </a:t>
            </a:r>
          </a:p>
          <a:p>
            <a:r>
              <a:rPr lang="en-SG" dirty="0"/>
              <a:t>Mechanical ventilation system must be regularly inspected and tested to satisfactory standard in accordance with the requirements of SS 553</a:t>
            </a:r>
          </a:p>
          <a:p>
            <a:endParaRPr lang="en-SG" dirty="0"/>
          </a:p>
          <a:p>
            <a:r>
              <a:rPr lang="en-SG" dirty="0"/>
              <a:t>Staircase Pressurisation System</a:t>
            </a:r>
          </a:p>
          <a:p>
            <a:pPr lvl="1"/>
            <a:r>
              <a:rPr lang="en-SG" dirty="0"/>
              <a:t>Check the pressurisation system automatically activated upon the activation of the fire alarm</a:t>
            </a:r>
          </a:p>
          <a:p>
            <a:pPr lvl="1"/>
            <a:r>
              <a:rPr lang="en-SG" dirty="0"/>
              <a:t>Fans operate at higher speed if two-speed system is installed</a:t>
            </a:r>
          </a:p>
          <a:p>
            <a:pPr lvl="1"/>
            <a:r>
              <a:rPr lang="en-SG" dirty="0"/>
              <a:t>Fans operate immediately if single speed system is installed</a:t>
            </a:r>
          </a:p>
          <a:p>
            <a:pPr lvl="1"/>
            <a:r>
              <a:rPr lang="en-SG" dirty="0"/>
              <a:t>Check fans are capable of operating under PUB power &amp; secondary power supply</a:t>
            </a:r>
          </a:p>
          <a:p>
            <a:pPr lvl="1"/>
            <a:r>
              <a:rPr lang="en-SG" dirty="0"/>
              <a:t>Check Average air flow across doors when any two consecutive storey and the main exit door are opened simultaneously opened should not be less than 1m/s</a:t>
            </a:r>
          </a:p>
          <a:p>
            <a:pPr lvl="1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202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E014DC-38D6-4324-877D-33097664D1BC}"/>
              </a:ext>
            </a:extLst>
          </p:cNvPr>
          <p:cNvSpPr txBox="1"/>
          <p:nvPr/>
        </p:nvSpPr>
        <p:spPr>
          <a:xfrm>
            <a:off x="3180080" y="1290320"/>
            <a:ext cx="8158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dirty="0"/>
              <a:t>Maintenance is to be carried out by System Vendor Competent Person</a:t>
            </a:r>
          </a:p>
          <a:p>
            <a:endParaRPr lang="en-SG" sz="3200" b="1" dirty="0"/>
          </a:p>
          <a:p>
            <a:r>
              <a:rPr lang="en-SG" sz="3200" b="1" dirty="0"/>
              <a:t>Testing and certification is to done by Professional Engineer</a:t>
            </a:r>
          </a:p>
        </p:txBody>
      </p:sp>
    </p:spTree>
    <p:extLst>
      <p:ext uri="{BB962C8B-B14F-4D97-AF65-F5344CB8AC3E}">
        <p14:creationId xmlns:p14="http://schemas.microsoft.com/office/powerpoint/2010/main" val="700149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230513-B263-46EE-D1D8-4D52B6DF905B}"/>
              </a:ext>
            </a:extLst>
          </p:cNvPr>
          <p:cNvSpPr txBox="1">
            <a:spLocks/>
          </p:cNvSpPr>
          <p:nvPr/>
        </p:nvSpPr>
        <p:spPr>
          <a:xfrm>
            <a:off x="3363686" y="606489"/>
            <a:ext cx="8673639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G" dirty="0"/>
          </a:p>
          <a:p>
            <a:r>
              <a:rPr lang="en-SG" sz="3200" dirty="0"/>
              <a:t>Staircase Pressurisation System</a:t>
            </a:r>
          </a:p>
          <a:p>
            <a:pPr lvl="1"/>
            <a:r>
              <a:rPr lang="en-SG" sz="3200" dirty="0"/>
              <a:t>Check air pressure not less than 50 pa</a:t>
            </a:r>
          </a:p>
          <a:p>
            <a:pPr lvl="1"/>
            <a:r>
              <a:rPr lang="en-SG" sz="3200" dirty="0"/>
              <a:t>Check air pressure not to exceed 60 pa</a:t>
            </a:r>
          </a:p>
          <a:p>
            <a:pPr lvl="1"/>
            <a:r>
              <a:rPr lang="en-SG" sz="3200" dirty="0"/>
              <a:t>Check force required to open any door should not exceed 110 Newtons</a:t>
            </a:r>
          </a:p>
          <a:p>
            <a:pPr lvl="1"/>
            <a:r>
              <a:rPr lang="en-SG" sz="3200" dirty="0"/>
              <a:t>Check fans can be stopped manually</a:t>
            </a:r>
          </a:p>
        </p:txBody>
      </p:sp>
    </p:spTree>
    <p:extLst>
      <p:ext uri="{BB962C8B-B14F-4D97-AF65-F5344CB8AC3E}">
        <p14:creationId xmlns:p14="http://schemas.microsoft.com/office/powerpoint/2010/main" val="1185663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FC886-A888-4C23-1788-5E3AA67DBEC9}"/>
              </a:ext>
            </a:extLst>
          </p:cNvPr>
          <p:cNvSpPr txBox="1">
            <a:spLocks/>
          </p:cNvSpPr>
          <p:nvPr/>
        </p:nvSpPr>
        <p:spPr>
          <a:xfrm>
            <a:off x="2447807" y="351082"/>
            <a:ext cx="9493984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G" dirty="0"/>
          </a:p>
          <a:p>
            <a:r>
              <a:rPr lang="en-SG" sz="2800" dirty="0"/>
              <a:t>Smoke Control System</a:t>
            </a:r>
          </a:p>
          <a:p>
            <a:pPr lvl="1"/>
            <a:r>
              <a:rPr lang="en-SG" sz="2800" dirty="0"/>
              <a:t>Check smoke extraction fans operate with the activation of fire alarm.</a:t>
            </a:r>
          </a:p>
          <a:p>
            <a:pPr lvl="1"/>
            <a:r>
              <a:rPr lang="en-SG" sz="2800" dirty="0"/>
              <a:t>Check external open doors used as replacement air ( doors open automatically)</a:t>
            </a:r>
          </a:p>
          <a:p>
            <a:pPr lvl="1"/>
            <a:r>
              <a:rPr lang="en-SG" sz="2800" dirty="0"/>
              <a:t>Smoke curtains if installed should lower with the activation of the fire alarm</a:t>
            </a:r>
          </a:p>
          <a:p>
            <a:pPr lvl="1"/>
            <a:r>
              <a:rPr lang="en-SG" sz="2800" dirty="0"/>
              <a:t>Check	smoke extraction system connected to PUB &amp; Secondary power supply, &amp; able to operate under PUB and secondary power supply.</a:t>
            </a:r>
          </a:p>
          <a:p>
            <a:pPr lvl="1"/>
            <a:r>
              <a:rPr lang="en-SG" sz="2800" dirty="0"/>
              <a:t>Check smoke extraction fans start and stopped manually</a:t>
            </a:r>
          </a:p>
        </p:txBody>
      </p:sp>
    </p:spTree>
    <p:extLst>
      <p:ext uri="{BB962C8B-B14F-4D97-AF65-F5344CB8AC3E}">
        <p14:creationId xmlns:p14="http://schemas.microsoft.com/office/powerpoint/2010/main" val="1858290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FA9173-F892-5C7D-99AF-4C5FFB15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2FD53DB-CD39-2575-F8BA-63488E810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" name="Picture Placeholder 37" descr="People working in office">
            <a:extLst>
              <a:ext uri="{FF2B5EF4-FFF2-40B4-BE49-F238E27FC236}">
                <a16:creationId xmlns:a16="http://schemas.microsoft.com/office/drawing/2014/main" id="{4162880A-4A88-ED9F-357E-65638ED8BB0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9" name="图片占位符 31">
            <a:extLst>
              <a:ext uri="{FF2B5EF4-FFF2-40B4-BE49-F238E27FC236}">
                <a16:creationId xmlns:a16="http://schemas.microsoft.com/office/drawing/2014/main" id="{6037332D-8714-C147-6E64-3654D8C5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31165-F745-171F-F6EC-07FDD4E3E06C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en-US"/>
              <a:t>CPD Title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C5B1A-90A3-04E4-88C7-F8F01025B9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77"/>
          <a:stretch/>
        </p:blipFill>
        <p:spPr>
          <a:xfrm>
            <a:off x="517427" y="5474504"/>
            <a:ext cx="1513406" cy="74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3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E014DC-38D6-4324-877D-33097664D1BC}"/>
              </a:ext>
            </a:extLst>
          </p:cNvPr>
          <p:cNvSpPr txBox="1"/>
          <p:nvPr/>
        </p:nvSpPr>
        <p:spPr>
          <a:xfrm>
            <a:off x="3180080" y="1290320"/>
            <a:ext cx="8158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dirty="0"/>
              <a:t>Maintenance is to be carried out by System Vendor Competent Person</a:t>
            </a:r>
          </a:p>
          <a:p>
            <a:endParaRPr lang="en-SG" sz="3200" b="1" dirty="0"/>
          </a:p>
          <a:p>
            <a:r>
              <a:rPr lang="en-SG" sz="3200" b="1" dirty="0"/>
              <a:t>Testing and certification is to done by Professional Engineer</a:t>
            </a:r>
          </a:p>
        </p:txBody>
      </p:sp>
    </p:spTree>
    <p:extLst>
      <p:ext uri="{BB962C8B-B14F-4D97-AF65-F5344CB8AC3E}">
        <p14:creationId xmlns:p14="http://schemas.microsoft.com/office/powerpoint/2010/main" val="3606200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4" name="图片占位符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图片占位符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图片占位符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993E4D5-4AD0-4740-096D-6822944C8F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3093990"/>
            <a:ext cx="3529263" cy="1879791"/>
          </a:xfrm>
        </p:spPr>
        <p:txBody>
          <a:bodyPr/>
          <a:lstStyle/>
          <a:p>
            <a:r>
              <a:rPr lang="en-US" dirty="0"/>
              <a:t>Lim Shien Ming</a:t>
            </a:r>
          </a:p>
          <a:p>
            <a:pPr lvl="0"/>
            <a:r>
              <a:rPr lang="en-US" dirty="0"/>
              <a:t>Association of Strata Managers</a:t>
            </a:r>
          </a:p>
          <a:p>
            <a:pPr lvl="0"/>
            <a:r>
              <a:rPr lang="en-US" dirty="0">
                <a:hlinkClick r:id="rId5"/>
              </a:rPr>
              <a:t>www.asm.org.sg</a:t>
            </a:r>
            <a:endParaRPr lang="en-US" dirty="0"/>
          </a:p>
          <a:p>
            <a:pPr lvl="0"/>
            <a:r>
              <a:rPr lang="en-US" dirty="0"/>
              <a:t>Email: secretariat@asm.org.sg</a:t>
            </a:r>
          </a:p>
          <a:p>
            <a:endParaRPr lang="en-US" dirty="0"/>
          </a:p>
        </p:txBody>
      </p:sp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E5200A-7971-5425-A8FC-76ADE52B32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77"/>
          <a:stretch/>
        </p:blipFill>
        <p:spPr>
          <a:xfrm>
            <a:off x="6221129" y="764347"/>
            <a:ext cx="2649815" cy="13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4AE5-9B28-DDA8-5FE7-5133CD5A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585" y="312285"/>
            <a:ext cx="8452530" cy="1412324"/>
          </a:xfrm>
        </p:spPr>
        <p:txBody>
          <a:bodyPr/>
          <a:lstStyle/>
          <a:p>
            <a:r>
              <a:rPr lang="en-SG" dirty="0"/>
              <a:t>Fire Detection &amp; Alarm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55C40-544B-412D-503D-D197446B30DA}"/>
              </a:ext>
            </a:extLst>
          </p:cNvPr>
          <p:cNvSpPr txBox="1">
            <a:spLocks/>
          </p:cNvSpPr>
          <p:nvPr/>
        </p:nvSpPr>
        <p:spPr>
          <a:xfrm>
            <a:off x="2857728" y="1640633"/>
            <a:ext cx="9138330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645: 2019 (Installation and servicing of electrical fire alarm system) </a:t>
            </a:r>
          </a:p>
          <a:p>
            <a:r>
              <a:rPr lang="en-SG" dirty="0"/>
              <a:t>Automatic fire detection and alarm system must be regularly inspected and tested to satisfactory standard in accordance with the requirements of SS 645</a:t>
            </a:r>
          </a:p>
          <a:p>
            <a:endParaRPr lang="en-SG" dirty="0"/>
          </a:p>
          <a:p>
            <a:r>
              <a:rPr lang="en-SG" dirty="0"/>
              <a:t>Testing and Maintenance of Fire Detection and Alarm System:</a:t>
            </a:r>
          </a:p>
          <a:p>
            <a:pPr lvl="1"/>
            <a:r>
              <a:rPr lang="en-SG" dirty="0"/>
              <a:t>Visual Inspections</a:t>
            </a:r>
          </a:p>
          <a:p>
            <a:pPr lvl="1"/>
            <a:r>
              <a:rPr lang="en-SG" dirty="0"/>
              <a:t>Functional testing of indicator panels</a:t>
            </a:r>
          </a:p>
          <a:p>
            <a:pPr lvl="1"/>
            <a:r>
              <a:rPr lang="en-SG" dirty="0"/>
              <a:t>Field testing of initiating devices</a:t>
            </a:r>
          </a:p>
          <a:p>
            <a:pPr lvl="1"/>
            <a:r>
              <a:rPr lang="en-SG" dirty="0"/>
              <a:t>Testing of Building services response to fire alarm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977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8F8E700-DD37-2D61-69BA-256C57D14512}"/>
              </a:ext>
            </a:extLst>
          </p:cNvPr>
          <p:cNvSpPr txBox="1">
            <a:spLocks/>
          </p:cNvSpPr>
          <p:nvPr/>
        </p:nvSpPr>
        <p:spPr>
          <a:xfrm>
            <a:off x="2846842" y="1368489"/>
            <a:ext cx="8975044" cy="6741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645: 2019 (Installation and servicing of electrical fire alarm system) </a:t>
            </a:r>
          </a:p>
          <a:p>
            <a:r>
              <a:rPr lang="en-SG"/>
              <a:t>Automatic fire detection and alarm system must be regularly inspected and tested to satisfactory standard in accordance with the requirements of SS 645</a:t>
            </a:r>
          </a:p>
          <a:p>
            <a:endParaRPr lang="en-SG"/>
          </a:p>
          <a:p>
            <a:r>
              <a:rPr lang="en-SG"/>
              <a:t>Testing and Maintenance of Fire Detection and Alarm System:</a:t>
            </a:r>
          </a:p>
          <a:p>
            <a:pPr lvl="1"/>
            <a:r>
              <a:rPr lang="en-SG"/>
              <a:t>Visual Inspections</a:t>
            </a:r>
          </a:p>
          <a:p>
            <a:pPr lvl="2"/>
            <a:r>
              <a:rPr lang="en-SG"/>
              <a:t>Check that all equipment are of approved type</a:t>
            </a:r>
          </a:p>
          <a:p>
            <a:pPr lvl="2"/>
            <a:r>
              <a:rPr lang="en-SG"/>
              <a:t>Check locations, spacing are in accordance to approved drawings</a:t>
            </a:r>
          </a:p>
          <a:p>
            <a:pPr lvl="2"/>
            <a:r>
              <a:rPr lang="en-SG"/>
              <a:t>Check conditions of conduits trunkings and paintwork</a:t>
            </a:r>
          </a:p>
          <a:p>
            <a:pPr lvl="2"/>
            <a:r>
              <a:rPr lang="en-SG"/>
              <a:t>Check conditions of initiating devices</a:t>
            </a:r>
          </a:p>
          <a:p>
            <a:pPr lvl="2"/>
            <a:r>
              <a:rPr lang="en-SG"/>
              <a:t>Check detectors and other initiating devices are not obstructed</a:t>
            </a:r>
          </a:p>
          <a:p>
            <a:pPr lvl="2"/>
            <a:r>
              <a:rPr lang="en-SG"/>
              <a:t>Check zone chart for correct locations of initiating devises</a:t>
            </a:r>
          </a:p>
          <a:p>
            <a:pPr lvl="2"/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781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1B4276-59A2-9A38-6BD9-DB713CA1CA84}"/>
              </a:ext>
            </a:extLst>
          </p:cNvPr>
          <p:cNvSpPr txBox="1">
            <a:spLocks/>
          </p:cNvSpPr>
          <p:nvPr/>
        </p:nvSpPr>
        <p:spPr>
          <a:xfrm>
            <a:off x="2770642" y="639147"/>
            <a:ext cx="8485187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645: 2019 (Installation and servicing of electrical fire alarm system) </a:t>
            </a:r>
          </a:p>
          <a:p>
            <a:r>
              <a:rPr lang="en-SG"/>
              <a:t>Automatic fire detection and alarm system must be regularly inspected and tested to satisfactory standard in accordance with the requirements of SS 645</a:t>
            </a:r>
          </a:p>
          <a:p>
            <a:endParaRPr lang="en-SG"/>
          </a:p>
          <a:p>
            <a:r>
              <a:rPr lang="en-SG"/>
              <a:t>Testing and Maintenance of Fire Detection and Alarm System:</a:t>
            </a:r>
          </a:p>
          <a:p>
            <a:pPr lvl="1"/>
            <a:r>
              <a:rPr lang="en-SG"/>
              <a:t>Functional testing of main / sub alarm panels (MAP/SAP)</a:t>
            </a:r>
          </a:p>
          <a:p>
            <a:pPr lvl="2"/>
            <a:r>
              <a:rPr lang="en-SG"/>
              <a:t>Alarm-For testing alarm condition</a:t>
            </a:r>
          </a:p>
          <a:p>
            <a:pPr lvl="2"/>
            <a:r>
              <a:rPr lang="en-SG"/>
              <a:t>Normal/reset-Normal condition</a:t>
            </a:r>
          </a:p>
          <a:p>
            <a:pPr lvl="2"/>
            <a:r>
              <a:rPr lang="en-SG"/>
              <a:t>Isolate/inhibit-Isolate the detection loop from the panel</a:t>
            </a:r>
          </a:p>
          <a:p>
            <a:pPr lvl="2"/>
            <a:r>
              <a:rPr lang="en-SG"/>
              <a:t>Fault-Indicating fault condition</a:t>
            </a:r>
          </a:p>
          <a:p>
            <a:pPr lvl="2"/>
            <a:r>
              <a:rPr lang="en-SG"/>
              <a:t>Check physical condition of batteries</a:t>
            </a:r>
          </a:p>
          <a:p>
            <a:pPr lvl="2"/>
            <a:r>
              <a:rPr lang="en-SG"/>
              <a:t>Check voltage &amp; current using a multimeter</a:t>
            </a:r>
          </a:p>
          <a:p>
            <a:pPr lvl="2"/>
            <a:r>
              <a:rPr lang="en-SG"/>
              <a:t>Check battery monitoring device by disconnecting the battery terminals (Fault buzzer &amp; battery fault indicator)</a:t>
            </a:r>
          </a:p>
          <a:p>
            <a:pPr lvl="2"/>
            <a:r>
              <a:rPr lang="en-SG"/>
              <a:t>Check and test the charger monitoring device. ( cut off the AC supply fault buzzer will sound  with fault indicator lighted)</a:t>
            </a:r>
          </a:p>
          <a:p>
            <a:pPr lvl="2"/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3603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50F5DC-B44A-273A-5AE3-0B64FC9A9B8E}"/>
              </a:ext>
            </a:extLst>
          </p:cNvPr>
          <p:cNvSpPr txBox="1">
            <a:spLocks/>
          </p:cNvSpPr>
          <p:nvPr/>
        </p:nvSpPr>
        <p:spPr>
          <a:xfrm>
            <a:off x="2324328" y="780661"/>
            <a:ext cx="9573758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/>
              <a:t>SS 645: 2019 (Installation and servicing of electrical fire alarm system) </a:t>
            </a:r>
          </a:p>
          <a:p>
            <a:r>
              <a:rPr lang="en-SG"/>
              <a:t>Automatic fire detection and alarm system must be regularly inspected and tested to satisfactory standard in accordance with the requirements of SS 645</a:t>
            </a:r>
          </a:p>
          <a:p>
            <a:endParaRPr lang="en-SG"/>
          </a:p>
          <a:p>
            <a:r>
              <a:rPr lang="en-SG"/>
              <a:t>Testing and Maintenance of Fire Detection and Alarm System:</a:t>
            </a:r>
          </a:p>
          <a:p>
            <a:pPr lvl="1"/>
            <a:r>
              <a:rPr lang="en-SG"/>
              <a:t>Functional testing of main / sub alarm panels (MAP/SAP)</a:t>
            </a:r>
          </a:p>
          <a:p>
            <a:pPr lvl="2"/>
            <a:r>
              <a:rPr lang="en-SG"/>
              <a:t>Check and test the earth fault supervising device</a:t>
            </a:r>
          </a:p>
          <a:p>
            <a:pPr lvl="2"/>
            <a:r>
              <a:rPr lang="en-SG"/>
              <a:t>Earth fault could be initiated on the terminals of manual call points, alarm bell lines, and detector terminals (The fault buzzer will sound with earth fault indicator lighted)</a:t>
            </a:r>
          </a:p>
          <a:p>
            <a:pPr lvl="2"/>
            <a:r>
              <a:rPr lang="en-SG"/>
              <a:t>Check and test the working conditions of all indicator lights</a:t>
            </a:r>
          </a:p>
          <a:p>
            <a:pPr lvl="2"/>
            <a:r>
              <a:rPr lang="en-SG"/>
              <a:t>Check that the system is connected to the DECAM, and fire alarm signals are correctly transmitted to the monitoring company</a:t>
            </a:r>
          </a:p>
          <a:p>
            <a:pPr lvl="2"/>
            <a:endParaRPr lang="en-SG"/>
          </a:p>
          <a:p>
            <a:pPr lvl="2"/>
            <a:endParaRPr lang="en-SG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488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B83107-5F87-13FE-9E38-15FD16200735}"/>
              </a:ext>
            </a:extLst>
          </p:cNvPr>
          <p:cNvSpPr txBox="1">
            <a:spLocks/>
          </p:cNvSpPr>
          <p:nvPr/>
        </p:nvSpPr>
        <p:spPr>
          <a:xfrm>
            <a:off x="2302556" y="660919"/>
            <a:ext cx="9889444" cy="67418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G" dirty="0"/>
              <a:t>SS 645: 2019 (Installation and servicing of electrical fire alarm system) </a:t>
            </a:r>
          </a:p>
          <a:p>
            <a:r>
              <a:rPr lang="en-SG" dirty="0"/>
              <a:t>Automatic fire detection and alarm system must be regularly inspected and tested to satisfactory standard in accordance with the requirements of SS 645</a:t>
            </a:r>
          </a:p>
          <a:p>
            <a:endParaRPr lang="en-SG" dirty="0"/>
          </a:p>
          <a:p>
            <a:r>
              <a:rPr lang="en-SG" dirty="0"/>
              <a:t>Testing and Maintenance of Fire Detection and Alarm System:</a:t>
            </a:r>
          </a:p>
          <a:p>
            <a:pPr lvl="1"/>
            <a:r>
              <a:rPr lang="en-SG" dirty="0"/>
              <a:t>Field testing of initiating devices</a:t>
            </a:r>
          </a:p>
          <a:p>
            <a:pPr lvl="2"/>
            <a:r>
              <a:rPr lang="en-SG" dirty="0"/>
              <a:t>Two persons required</a:t>
            </a:r>
          </a:p>
          <a:p>
            <a:pPr lvl="2"/>
            <a:r>
              <a:rPr lang="en-SG" dirty="0"/>
              <a:t>Monitoring activities &amp; observations must be fed back to each other</a:t>
            </a:r>
          </a:p>
          <a:p>
            <a:pPr lvl="2"/>
            <a:r>
              <a:rPr lang="en-SG" dirty="0"/>
              <a:t>Test manual call points for each zone by inserting key</a:t>
            </a:r>
          </a:p>
          <a:p>
            <a:pPr lvl="2"/>
            <a:r>
              <a:rPr lang="en-SG" dirty="0"/>
              <a:t>Ensure alarm activated</a:t>
            </a:r>
          </a:p>
          <a:p>
            <a:pPr lvl="2"/>
            <a:r>
              <a:rPr lang="en-SG" dirty="0"/>
              <a:t>Ensure activated zone correctly shown in the indicator panel</a:t>
            </a:r>
          </a:p>
          <a:p>
            <a:pPr lvl="2"/>
            <a:r>
              <a:rPr lang="en-SG" dirty="0"/>
              <a:t>Smoke detectors.</a:t>
            </a:r>
          </a:p>
          <a:p>
            <a:pPr lvl="2"/>
            <a:r>
              <a:rPr lang="en-SG" dirty="0"/>
              <a:t>Introduce smoke into smoke detectors</a:t>
            </a:r>
          </a:p>
          <a:p>
            <a:pPr lvl="2"/>
            <a:r>
              <a:rPr lang="en-SG" dirty="0"/>
              <a:t>Ensure alarm activated &amp; signal displayed in the fire indicator panel</a:t>
            </a:r>
          </a:p>
          <a:p>
            <a:pPr lvl="2"/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5924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light - tm89027928_Win22_jx_v15" id="{E4F720B1-AC3A-441F-B00A-6ECF71D2AB0C}" vid="{71933BEE-9DD7-4D62-B50F-A654080E9C9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81503-9DEF-42F3-A99B-D5E0223E195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6A4D1D3-B327-4D60-927D-26045FF4A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56100-9533-4411-B0C0-FA18F914F7B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158</TotalTime>
  <Words>3314</Words>
  <Application>Microsoft Office PowerPoint</Application>
  <PresentationFormat>Widescreen</PresentationFormat>
  <Paragraphs>405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等线</vt:lpstr>
      <vt:lpstr>Google Sans</vt:lpstr>
      <vt:lpstr>Posterama Text Black</vt:lpstr>
      <vt:lpstr>Posterama Text SemiBold</vt:lpstr>
      <vt:lpstr>Abadi</vt:lpstr>
      <vt:lpstr>Arial</vt:lpstr>
      <vt:lpstr>Calibri</vt:lpstr>
      <vt:lpstr>Wingdings</vt:lpstr>
      <vt:lpstr>Office 主题​​</vt:lpstr>
      <vt:lpstr>Maintenance of Fire protection system </vt:lpstr>
      <vt:lpstr>Course Facilitator</vt:lpstr>
      <vt:lpstr>PowerPoint Presentation</vt:lpstr>
      <vt:lpstr>PowerPoint Presentation</vt:lpstr>
      <vt:lpstr>Fire Detection &amp; Alarm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Sprinkler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Dry Rising Main</vt:lpstr>
      <vt:lpstr>PowerPoint Presentation</vt:lpstr>
      <vt:lpstr>PowerPoint Presentation</vt:lpstr>
      <vt:lpstr>Smoke Control System</vt:lpstr>
      <vt:lpstr>PowerPoint Presentation</vt:lpstr>
      <vt:lpstr>PowerPoint Presentation</vt:lpstr>
      <vt:lpstr>Summary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CPD Course Title</dc:title>
  <dc:creator>asm.secretariat@outlook.com</dc:creator>
  <cp:lastModifiedBy>foxhound1969 flanker</cp:lastModifiedBy>
  <cp:revision>62</cp:revision>
  <dcterms:created xsi:type="dcterms:W3CDTF">2023-01-24T03:44:22Z</dcterms:created>
  <dcterms:modified xsi:type="dcterms:W3CDTF">2023-03-05T12:45:36Z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